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553" r:id="rId2"/>
    <p:sldId id="540" r:id="rId3"/>
    <p:sldId id="541" r:id="rId4"/>
    <p:sldId id="542" r:id="rId5"/>
    <p:sldId id="572" r:id="rId6"/>
    <p:sldId id="478" r:id="rId7"/>
    <p:sldId id="479" r:id="rId8"/>
    <p:sldId id="517" r:id="rId9"/>
    <p:sldId id="518" r:id="rId10"/>
    <p:sldId id="486" r:id="rId11"/>
    <p:sldId id="520" r:id="rId12"/>
    <p:sldId id="519" r:id="rId13"/>
    <p:sldId id="522" r:id="rId14"/>
    <p:sldId id="488" r:id="rId15"/>
    <p:sldId id="487" r:id="rId16"/>
    <p:sldId id="489" r:id="rId17"/>
    <p:sldId id="523" r:id="rId18"/>
    <p:sldId id="532" r:id="rId19"/>
    <p:sldId id="490" r:id="rId20"/>
    <p:sldId id="492" r:id="rId21"/>
    <p:sldId id="497" r:id="rId22"/>
    <p:sldId id="566" r:id="rId23"/>
    <p:sldId id="529" r:id="rId24"/>
    <p:sldId id="527" r:id="rId25"/>
    <p:sldId id="528" r:id="rId26"/>
    <p:sldId id="524" r:id="rId27"/>
    <p:sldId id="530" r:id="rId28"/>
    <p:sldId id="531" r:id="rId29"/>
    <p:sldId id="498" r:id="rId30"/>
    <p:sldId id="545" r:id="rId31"/>
    <p:sldId id="467" r:id="rId32"/>
    <p:sldId id="516" r:id="rId33"/>
    <p:sldId id="499" r:id="rId34"/>
    <p:sldId id="500" r:id="rId35"/>
    <p:sldId id="501" r:id="rId36"/>
    <p:sldId id="569" r:id="rId37"/>
    <p:sldId id="556" r:id="rId38"/>
    <p:sldId id="554" r:id="rId39"/>
    <p:sldId id="555" r:id="rId40"/>
    <p:sldId id="559" r:id="rId41"/>
    <p:sldId id="550" r:id="rId42"/>
    <p:sldId id="471" r:id="rId43"/>
    <p:sldId id="505" r:id="rId44"/>
    <p:sldId id="508" r:id="rId45"/>
    <p:sldId id="506" r:id="rId46"/>
    <p:sldId id="510" r:id="rId47"/>
    <p:sldId id="509" r:id="rId48"/>
    <p:sldId id="511" r:id="rId49"/>
    <p:sldId id="513" r:id="rId50"/>
    <p:sldId id="507" r:id="rId51"/>
    <p:sldId id="512" r:id="rId52"/>
    <p:sldId id="514" r:id="rId53"/>
    <p:sldId id="515" r:id="rId54"/>
    <p:sldId id="537" r:id="rId55"/>
    <p:sldId id="574" r:id="rId56"/>
  </p:sldIdLst>
  <p:sldSz cx="9144000" cy="6858000" type="screen4x3"/>
  <p:notesSz cx="9926638" cy="6858000"/>
  <p:custDataLst>
    <p:tags r:id="rId5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79896" autoAdjust="0"/>
  </p:normalViewPr>
  <p:slideViewPr>
    <p:cSldViewPr>
      <p:cViewPr>
        <p:scale>
          <a:sx n="80" d="100"/>
          <a:sy n="80" d="100"/>
        </p:scale>
        <p:origin x="-1723" y="-120"/>
      </p:cViewPr>
      <p:guideLst>
        <p:guide orient="horz" pos="591"/>
        <p:guide orient="horz" pos="210"/>
        <p:guide orient="horz" pos="4110"/>
        <p:guide orient="horz" pos="731"/>
        <p:guide orient="horz" pos="2069"/>
        <p:guide orient="horz" pos="4042"/>
        <p:guide orient="horz" pos="2341"/>
        <p:guide orient="horz" pos="2614"/>
        <p:guide pos="181"/>
        <p:guide pos="1497"/>
        <p:guide pos="1542"/>
        <p:guide pos="2861"/>
        <p:guide pos="2903"/>
        <p:guide pos="4222"/>
        <p:guide pos="4264"/>
        <p:guide pos="5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4896" y="-96"/>
      </p:cViewPr>
      <p:guideLst>
        <p:guide orient="horz" pos="2160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2900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2900"/>
          </a:xfrm>
          <a:prstGeom prst="rect">
            <a:avLst/>
          </a:prstGeom>
        </p:spPr>
        <p:txBody>
          <a:bodyPr vert="horz" lIns="95908" tIns="47954" rIns="95908" bIns="479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20C5F10-82E9-40AD-8629-42CF4B85EF5C}" type="datetimeFigureOut">
              <a:rPr lang="de-DE"/>
              <a:pPr>
                <a:defRPr/>
              </a:pPr>
              <a:t>29.06.2017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02125" cy="342900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925" y="6513513"/>
            <a:ext cx="4302125" cy="342900"/>
          </a:xfrm>
          <a:prstGeom prst="rect">
            <a:avLst/>
          </a:prstGeom>
        </p:spPr>
        <p:txBody>
          <a:bodyPr vert="horz" lIns="95908" tIns="47954" rIns="95908" bIns="479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40B699F-8F13-4F0E-A2E1-7C44321848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57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2900"/>
          </a:xfrm>
          <a:prstGeom prst="rect">
            <a:avLst/>
          </a:prstGeom>
        </p:spPr>
        <p:txBody>
          <a:bodyPr vert="horz" lIns="88541" tIns="44271" rIns="88541" bIns="442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2900"/>
          </a:xfrm>
          <a:prstGeom prst="rect">
            <a:avLst/>
          </a:prstGeom>
        </p:spPr>
        <p:txBody>
          <a:bodyPr vert="horz" lIns="88541" tIns="44271" rIns="88541" bIns="442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FA03D0-E42E-422B-A2CD-3C52C53D7669}" type="datetimeFigureOut">
              <a:rPr lang="de-DE"/>
              <a:pPr>
                <a:defRPr/>
              </a:pPr>
              <a:t>29.06.2017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541" tIns="44271" rIns="88541" bIns="4427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3775" y="3257550"/>
            <a:ext cx="7939088" cy="3086100"/>
          </a:xfrm>
          <a:prstGeom prst="rect">
            <a:avLst/>
          </a:prstGeom>
        </p:spPr>
        <p:txBody>
          <a:bodyPr vert="horz" lIns="88541" tIns="44271" rIns="88541" bIns="44271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5100"/>
            <a:ext cx="4302125" cy="341313"/>
          </a:xfrm>
          <a:prstGeom prst="rect">
            <a:avLst/>
          </a:prstGeom>
        </p:spPr>
        <p:txBody>
          <a:bodyPr vert="horz" lIns="88541" tIns="44271" rIns="88541" bIns="442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5" y="6515100"/>
            <a:ext cx="4302125" cy="341313"/>
          </a:xfrm>
          <a:prstGeom prst="rect">
            <a:avLst/>
          </a:prstGeom>
        </p:spPr>
        <p:txBody>
          <a:bodyPr vert="horz" lIns="88541" tIns="44271" rIns="88541" bIns="442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8FCD6A-2D42-4B55-AB98-41EE7721BF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992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 my</a:t>
            </a:r>
            <a:r>
              <a:rPr lang="en-US" baseline="0" dirty="0" smtClean="0"/>
              <a:t> name is Frankie,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from Lapp Asia Pacific, Singapore. </a:t>
            </a:r>
          </a:p>
          <a:p>
            <a:r>
              <a:rPr lang="en-US" baseline="0" dirty="0" smtClean="0"/>
              <a:t>I’m your speaker for the day. </a:t>
            </a:r>
          </a:p>
          <a:p>
            <a:r>
              <a:rPr lang="en-US" baseline="0" dirty="0" smtClean="0"/>
              <a:t>In next minutes,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will cover some basic subjects about cable management in the chain.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FCD6A-2D42-4B55-AB98-41EE7721BFC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986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C2E4-5E57-402B-8FB8-4C18465D97DB}" type="slidenum">
              <a:rPr lang="de-DE" altLang="en-US"/>
              <a:pPr/>
              <a:t>13</a:t>
            </a:fld>
            <a:endParaRPr lang="de-DE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C2E4-5E57-402B-8FB8-4C18465D97DB}" type="slidenum">
              <a:rPr lang="de-DE" altLang="en-US"/>
              <a:pPr/>
              <a:t>14</a:t>
            </a:fld>
            <a:endParaRPr lang="de-DE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C2E4-5E57-402B-8FB8-4C18465D97DB}" type="slidenum">
              <a:rPr lang="de-DE" altLang="en-US"/>
              <a:pPr/>
              <a:t>15</a:t>
            </a:fld>
            <a:endParaRPr lang="de-DE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r>
              <a:rPr lang="de-DE" altLang="en-US" dirty="0" smtClean="0"/>
              <a:t>In most every day</a:t>
            </a:r>
            <a:r>
              <a:rPr lang="de-DE" altLang="en-US" baseline="0" dirty="0" smtClean="0"/>
              <a:t> situation, we seeing this...</a:t>
            </a:r>
            <a:r>
              <a:rPr lang="de-DE" altLang="en-US" dirty="0" smtClean="0"/>
              <a:t>.. </a:t>
            </a:r>
            <a:endParaRPr lang="de-DE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C2E4-5E57-402B-8FB8-4C18465D97DB}" type="slidenum">
              <a:rPr lang="de-DE" altLang="en-US"/>
              <a:pPr/>
              <a:t>16</a:t>
            </a:fld>
            <a:endParaRPr lang="de-DE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r>
              <a:rPr lang="de-DE" altLang="en-US" dirty="0" smtClean="0"/>
              <a:t>As</a:t>
            </a:r>
            <a:r>
              <a:rPr lang="de-DE" altLang="en-US" baseline="0" dirty="0" smtClean="0"/>
              <a:t> the manufacturer of drag-chain cable, we recommend do not fill more than 80% space in the chain. </a:t>
            </a:r>
            <a:endParaRPr lang="de-DE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C2E4-5E57-402B-8FB8-4C18465D97DB}" type="slidenum">
              <a:rPr lang="de-DE" altLang="en-US"/>
              <a:pPr/>
              <a:t>17</a:t>
            </a:fld>
            <a:endParaRPr lang="de-DE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C2E4-5E57-402B-8FB8-4C18465D97DB}" type="slidenum">
              <a:rPr lang="de-DE" altLang="en-US"/>
              <a:pPr/>
              <a:t>18</a:t>
            </a:fld>
            <a:endParaRPr lang="de-DE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DF8B-4374-4ACE-B780-BE081001E051}" type="slidenum">
              <a:rPr lang="de-DE" altLang="en-US"/>
              <a:pPr/>
              <a:t>20</a:t>
            </a:fld>
            <a:endParaRPr lang="de-DE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r>
              <a:rPr lang="de-DE" altLang="en-US" dirty="0" smtClean="0"/>
              <a:t>cable 1 + cable 2 total</a:t>
            </a:r>
            <a:r>
              <a:rPr lang="de-DE" altLang="en-US" baseline="0" dirty="0" smtClean="0"/>
              <a:t> outer diamter dimension value </a:t>
            </a:r>
          </a:p>
          <a:p>
            <a:pPr defTabSz="946150"/>
            <a:r>
              <a:rPr lang="de-DE" altLang="en-US" baseline="0" dirty="0" smtClean="0"/>
              <a:t>Chain inner height x 20% </a:t>
            </a:r>
            <a:endParaRPr lang="de-DE" altLang="en-US" dirty="0" smtClean="0"/>
          </a:p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DF8B-4374-4ACE-B780-BE081001E051}" type="slidenum">
              <a:rPr lang="de-DE" altLang="en-US"/>
              <a:pPr/>
              <a:t>21</a:t>
            </a:fld>
            <a:endParaRPr lang="de-DE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DF8B-4374-4ACE-B780-BE081001E051}" type="slidenum">
              <a:rPr lang="de-DE" altLang="en-US"/>
              <a:pPr/>
              <a:t>22</a:t>
            </a:fld>
            <a:endParaRPr lang="de-DE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r>
              <a:rPr lang="de-DE" altLang="en-US" dirty="0" smtClean="0"/>
              <a:t>When</a:t>
            </a:r>
            <a:r>
              <a:rPr lang="de-DE" altLang="en-US" baseline="0" dirty="0" smtClean="0"/>
              <a:t> two cables are place together vertically, you need a separator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DF8B-4374-4ACE-B780-BE081001E051}" type="slidenum">
              <a:rPr lang="de-DE" altLang="en-US"/>
              <a:pPr/>
              <a:t>23</a:t>
            </a:fld>
            <a:endParaRPr lang="de-DE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r>
              <a:rPr lang="de-DE" altLang="en-US" dirty="0" smtClean="0"/>
              <a:t>Same rule</a:t>
            </a:r>
            <a:r>
              <a:rPr lang="de-DE" altLang="en-US" baseline="0" dirty="0" smtClean="0"/>
              <a:t> apply here.</a:t>
            </a:r>
          </a:p>
          <a:p>
            <a:pPr defTabSz="946150"/>
            <a:endParaRPr lang="de-DE" altLang="en-US" baseline="0" dirty="0" smtClean="0"/>
          </a:p>
          <a:p>
            <a:pPr defTabSz="946150"/>
            <a:r>
              <a:rPr lang="de-DE" altLang="en-US" baseline="0" dirty="0" smtClean="0"/>
              <a:t>You need a separator</a:t>
            </a:r>
          </a:p>
          <a:p>
            <a:pPr defTabSz="946150"/>
            <a:endParaRPr lang="de-DE" altLang="en-US" baseline="0" dirty="0" smtClean="0"/>
          </a:p>
          <a:p>
            <a:pPr defTabSz="946150"/>
            <a:r>
              <a:rPr lang="de-DE" altLang="en-US" baseline="0" dirty="0" smtClean="0"/>
              <a:t>with the thrid cable on to of it. </a:t>
            </a:r>
            <a:endParaRPr lang="de-DE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 smtClean="0"/>
              <a:t>The question: Why is it important to have a propper filling drag-chain system?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FCD6A-2D42-4B55-AB98-41EE7721BFC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191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DF8B-4374-4ACE-B780-BE081001E051}" type="slidenum">
              <a:rPr lang="de-DE" altLang="en-US"/>
              <a:pPr/>
              <a:t>24</a:t>
            </a:fld>
            <a:endParaRPr lang="de-DE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r>
              <a:rPr lang="de-DE" altLang="en-US" dirty="0" smtClean="0"/>
              <a:t>When</a:t>
            </a:r>
            <a:r>
              <a:rPr lang="de-DE" altLang="en-US" baseline="0" dirty="0" smtClean="0"/>
              <a:t> you have the cable next to it.. </a:t>
            </a:r>
            <a:endParaRPr lang="de-DE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DF8B-4374-4ACE-B780-BE081001E051}" type="slidenum">
              <a:rPr lang="de-DE" altLang="en-US"/>
              <a:pPr/>
              <a:t>25</a:t>
            </a:fld>
            <a:endParaRPr lang="de-DE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r>
              <a:rPr lang="de-DE" altLang="en-US" dirty="0" smtClean="0"/>
              <a:t>Next to each other.. </a:t>
            </a:r>
            <a:endParaRPr lang="de-DE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DF8B-4374-4ACE-B780-BE081001E051}" type="slidenum">
              <a:rPr lang="de-DE" altLang="en-US"/>
              <a:pPr/>
              <a:t>26</a:t>
            </a:fld>
            <a:endParaRPr lang="de-DE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DF8B-4374-4ACE-B780-BE081001E051}" type="slidenum">
              <a:rPr lang="de-DE" altLang="en-US"/>
              <a:pPr/>
              <a:t>27</a:t>
            </a:fld>
            <a:endParaRPr lang="de-DE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DF8B-4374-4ACE-B780-BE081001E051}" type="slidenum">
              <a:rPr lang="de-DE" altLang="en-US"/>
              <a:pPr/>
              <a:t>28</a:t>
            </a:fld>
            <a:endParaRPr lang="de-DE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r>
              <a:rPr lang="de-DE" altLang="en-US" dirty="0" smtClean="0"/>
              <a:t>This</a:t>
            </a:r>
            <a:r>
              <a:rPr lang="de-DE" altLang="en-US" baseline="0" dirty="0" smtClean="0"/>
              <a:t> is very important when you have application in a cleanroom environement. </a:t>
            </a:r>
          </a:p>
          <a:p>
            <a:pPr defTabSz="946150"/>
            <a:r>
              <a:rPr lang="de-DE" altLang="en-US" baseline="0" dirty="0" smtClean="0"/>
              <a:t>A lot time, we hear customer feedback that he have particle from the chain application in cleanroom. </a:t>
            </a:r>
          </a:p>
          <a:p>
            <a:pPr defTabSz="946150"/>
            <a:r>
              <a:rPr lang="de-DE" altLang="en-US" baseline="0" dirty="0" smtClean="0"/>
              <a:t>All the material use in that application is cleanroom certified.. But, still have particle. </a:t>
            </a:r>
          </a:p>
          <a:p>
            <a:pPr defTabSz="946150"/>
            <a:endParaRPr lang="de-DE" altLang="en-US" baseline="0" dirty="0" smtClean="0"/>
          </a:p>
          <a:p>
            <a:pPr defTabSz="946150"/>
            <a:r>
              <a:rPr lang="de-DE" altLang="en-US" baseline="0" dirty="0" smtClean="0"/>
              <a:t>While there are many reasons behind that, this could be one of them. </a:t>
            </a:r>
          </a:p>
          <a:p>
            <a:pPr defTabSz="946150"/>
            <a:r>
              <a:rPr lang="de-DE" altLang="en-US" baseline="0" dirty="0" smtClean="0"/>
              <a:t>This is very common when come to pneumatic hoses..  A lot of people are mixing 2 or 3 different types of tubing in a chain, hence, particle.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DF8B-4374-4ACE-B780-BE081001E051}" type="slidenum">
              <a:rPr lang="de-DE" altLang="en-US"/>
              <a:pPr/>
              <a:t>29</a:t>
            </a:fld>
            <a:endParaRPr lang="de-DE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r>
              <a:rPr lang="de-DE" altLang="en-US" dirty="0" smtClean="0"/>
              <a:t>There are many design of separators in a chain program...  but, they all</a:t>
            </a:r>
            <a:r>
              <a:rPr lang="de-DE" altLang="en-US" baseline="0" dirty="0" smtClean="0"/>
              <a:t> serve the same function. </a:t>
            </a:r>
          </a:p>
          <a:p>
            <a:pPr defTabSz="946150"/>
            <a:endParaRPr lang="de-DE" altLang="en-US" baseline="0" dirty="0" smtClean="0"/>
          </a:p>
          <a:p>
            <a:pPr defTabSz="946150"/>
            <a:r>
              <a:rPr lang="de-DE" altLang="en-US" baseline="0" dirty="0" smtClean="0"/>
              <a:t>These are just few of many which is standard in our chain program.</a:t>
            </a:r>
            <a:endParaRPr lang="de-DE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3970C-5B08-495D-A1A4-2F2C999803F4}" type="slidenum">
              <a:rPr lang="de-DE" altLang="en-US"/>
              <a:pPr/>
              <a:t>31</a:t>
            </a:fld>
            <a:endParaRPr lang="de-DE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76868"/>
            <a:ext cx="7019815" cy="2701105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9B48-7624-41E9-A542-3A9B82259EB6}" type="slidenum">
              <a:rPr lang="de-DE" altLang="en-US"/>
              <a:pPr/>
              <a:t>32</a:t>
            </a:fld>
            <a:endParaRPr lang="de-DE" alt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76868"/>
            <a:ext cx="7019815" cy="2701105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9B48-7624-41E9-A542-3A9B82259EB6}" type="slidenum">
              <a:rPr lang="de-DE" altLang="en-US"/>
              <a:pPr/>
              <a:t>33</a:t>
            </a:fld>
            <a:endParaRPr lang="de-DE" alt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76868"/>
            <a:ext cx="7019815" cy="2701105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9B48-7624-41E9-A542-3A9B82259EB6}" type="slidenum">
              <a:rPr lang="de-DE" altLang="en-US"/>
              <a:pPr/>
              <a:t>34</a:t>
            </a:fld>
            <a:endParaRPr lang="de-DE" alt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76868"/>
            <a:ext cx="7019815" cy="2701105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 smtClean="0"/>
              <a:t>The next slide, you will see an</a:t>
            </a:r>
            <a:r>
              <a:rPr lang="de-DE" altLang="en-US" baseline="0" dirty="0" smtClean="0"/>
              <a:t> example.  How the service life of the system is affected. </a:t>
            </a:r>
          </a:p>
          <a:p>
            <a:endParaRPr lang="en-US" dirty="0" smtClean="0"/>
          </a:p>
          <a:p>
            <a:r>
              <a:rPr lang="en-US" dirty="0" smtClean="0"/>
              <a:t>Customer come to us and told us that the existing cable keep failing regularly. Machine is down often, causing him money. He wanted a good product for his application... and based on the information provided, the chain radius, travelling speed, </a:t>
            </a:r>
            <a:r>
              <a:rPr lang="en-US" dirty="0" err="1" smtClean="0"/>
              <a:t>accelerattion</a:t>
            </a:r>
            <a:r>
              <a:rPr lang="en-US" dirty="0" smtClean="0"/>
              <a:t>, and other parameters,</a:t>
            </a:r>
            <a:r>
              <a:rPr lang="en-US" baseline="0" dirty="0" smtClean="0"/>
              <a:t> we identified </a:t>
            </a:r>
            <a:r>
              <a:rPr lang="en-US" dirty="0" smtClean="0"/>
              <a:t>a few cable products which can do the job. </a:t>
            </a:r>
          </a:p>
          <a:p>
            <a:endParaRPr lang="en-US" dirty="0" smtClean="0"/>
          </a:p>
          <a:p>
            <a:r>
              <a:rPr lang="en-US" dirty="0" smtClean="0"/>
              <a:t>Months</a:t>
            </a:r>
            <a:r>
              <a:rPr lang="en-US" baseline="0" dirty="0" smtClean="0"/>
              <a:t> later, customer come back us to inform our cable has failed..   </a:t>
            </a:r>
          </a:p>
          <a:p>
            <a:r>
              <a:rPr lang="en-US" baseline="0" dirty="0" smtClean="0"/>
              <a:t>We couldn’t believed it either.  We request for a visit.. and what we couldn’t believed what we have saw..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FCD6A-2D42-4B55-AB98-41EE7721BFC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163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9B48-7624-41E9-A542-3A9B82259EB6}" type="slidenum">
              <a:rPr lang="de-DE" altLang="en-US"/>
              <a:pPr/>
              <a:t>35</a:t>
            </a:fld>
            <a:endParaRPr lang="de-DE" alt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76868"/>
            <a:ext cx="7019815" cy="2701105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9B48-7624-41E9-A542-3A9B82259EB6}" type="slidenum">
              <a:rPr lang="de-DE" altLang="en-US"/>
              <a:pPr/>
              <a:t>36</a:t>
            </a:fld>
            <a:endParaRPr lang="de-DE" alt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76868"/>
            <a:ext cx="7019815" cy="2701105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0" dirty="0" smtClean="0"/>
              <a:t> meters application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90 meters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FCD6A-2D42-4B55-AB98-41EE7721BFCE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556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FCD6A-2D42-4B55-AB98-41EE7721BFCE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222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last example..  </a:t>
            </a:r>
          </a:p>
          <a:p>
            <a:endParaRPr lang="en-US" baseline="0" dirty="0" smtClean="0"/>
          </a:p>
          <a:p>
            <a:r>
              <a:rPr lang="en-US" dirty="0" smtClean="0"/>
              <a:t>These</a:t>
            </a:r>
            <a:r>
              <a:rPr lang="en-US" baseline="0" dirty="0" smtClean="0"/>
              <a:t> are hydraulic hoses..   When pressured, the hydraulic hoses will be stiff.. and take its position..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FCD6A-2D42-4B55-AB98-41EE7721BFCE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5350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42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43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44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45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46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C2E4-5E57-402B-8FB8-4C18465D97DB}" type="slidenum">
              <a:rPr lang="de-DE" altLang="en-US"/>
              <a:pPr/>
              <a:t>7</a:t>
            </a:fld>
            <a:endParaRPr lang="de-DE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47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48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49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50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51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52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53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34A68-6CBA-436D-A35C-44496F2764D4}" type="slidenum">
              <a:rPr lang="de-DE" altLang="en-US"/>
              <a:pPr/>
              <a:t>54</a:t>
            </a:fld>
            <a:endParaRPr lang="de-DE" alt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6071" y="3076015"/>
            <a:ext cx="7447288" cy="3574799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C2E4-5E57-402B-8FB8-4C18465D97DB}" type="slidenum">
              <a:rPr lang="de-DE" altLang="en-US"/>
              <a:pPr/>
              <a:t>8</a:t>
            </a:fld>
            <a:endParaRPr lang="de-DE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342BF-1DB3-49A2-A78C-0932D0D8DACC}" type="slidenum">
              <a:rPr lang="de-DE" altLang="en-US"/>
              <a:pPr/>
              <a:t>9</a:t>
            </a:fld>
            <a:endParaRPr lang="de-DE" alt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C2E4-5E57-402B-8FB8-4C18465D97DB}" type="slidenum">
              <a:rPr lang="de-DE" altLang="en-US"/>
              <a:pPr/>
              <a:t>10</a:t>
            </a:fld>
            <a:endParaRPr lang="de-DE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C2E4-5E57-402B-8FB8-4C18465D97DB}" type="slidenum">
              <a:rPr lang="de-DE" altLang="en-US"/>
              <a:pPr/>
              <a:t>11</a:t>
            </a:fld>
            <a:endParaRPr lang="de-DE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en-US"/>
              <a:t>ECS Basic Training/EKS Basisschulung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altLang="en-US"/>
              <a:t>igus</a:t>
            </a:r>
            <a:r>
              <a:rPr lang="de-DE" altLang="en-US" baseline="30000"/>
              <a:t>®</a:t>
            </a:r>
            <a:r>
              <a:rPr lang="de-DE" altLang="en-US"/>
              <a:t> GmbH</a:t>
            </a:r>
          </a:p>
          <a:p>
            <a:r>
              <a:rPr lang="de-DE" altLang="en-US"/>
              <a:t>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C2E4-5E57-402B-8FB8-4C18465D97DB}" type="slidenum">
              <a:rPr lang="de-DE" altLang="en-US"/>
              <a:pPr/>
              <a:t>12</a:t>
            </a:fld>
            <a:endParaRPr lang="de-DE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1238" y="407988"/>
            <a:ext cx="3189287" cy="23923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470" y="3127538"/>
            <a:ext cx="7019815" cy="2700008"/>
          </a:xfrm>
          <a:noFill/>
          <a:ln/>
        </p:spPr>
        <p:txBody>
          <a:bodyPr lIns="95654" tIns="48638" rIns="95654" bIns="48638"/>
          <a:lstStyle/>
          <a:p>
            <a:pPr defTabSz="946150"/>
            <a:endParaRPr lang="de-DE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 bwMode="ltGray">
          <a:xfrm>
            <a:off x="287338" y="936625"/>
            <a:ext cx="8569325" cy="5580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2000" y="4752000"/>
            <a:ext cx="7632000" cy="648000"/>
          </a:xfrm>
        </p:spPr>
        <p:txBody>
          <a:bodyPr lIns="0" tIns="0" rIns="0" bIns="0"/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2000" y="4464000"/>
            <a:ext cx="7632000" cy="298884"/>
          </a:xfrm>
        </p:spPr>
        <p:txBody>
          <a:bodyPr lIns="0" tIns="0" bIns="0"/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70C6-7965-44C1-BD52-A0A5FFE9BD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+ 2c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5999"/>
            <a:ext cx="4248000" cy="558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7"/>
          </p:nvPr>
        </p:nvSpPr>
        <p:spPr>
          <a:xfrm>
            <a:off x="4607587" y="935999"/>
            <a:ext cx="4249076" cy="5580000"/>
          </a:xfrm>
        </p:spPr>
        <p:txBody>
          <a:bodyPr tIns="180000" rIns="108000" bIns="144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 userDrawn="1"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19A4-B1DC-443F-8CF7-BDAEADA4B8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+ 3c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5999"/>
            <a:ext cx="2088489" cy="558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17"/>
          </p:nvPr>
        </p:nvSpPr>
        <p:spPr>
          <a:xfrm>
            <a:off x="2447925" y="935999"/>
            <a:ext cx="6408738" cy="5580000"/>
          </a:xfrm>
        </p:spPr>
        <p:txBody>
          <a:bodyPr tIns="180000" rIns="108000" bIns="144000"/>
          <a:lstStyle>
            <a:lvl1pPr>
              <a:defRPr sz="1400"/>
            </a:lvl1pPr>
            <a:lvl2pPr>
              <a:buClr>
                <a:schemeClr val="accent1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 userDrawn="1"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58C6-14A0-4960-8EDE-2E2D44562D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2co_image H_7.5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6000"/>
            <a:ext cx="4284000" cy="270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4572000" y="936000"/>
            <a:ext cx="4284000" cy="270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de-DE" noProof="0"/>
          </a:p>
        </p:txBody>
      </p:sp>
      <p:sp>
        <p:nvSpPr>
          <p:cNvPr id="13" name="Datumsplatzhalter 3"/>
          <p:cNvSpPr>
            <a:spLocks noGrp="1"/>
          </p:cNvSpPr>
          <p:nvPr userDrawn="1"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3508-5BB1-4A40-A1F5-59A9A48CE0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9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287338" y="3960000"/>
            <a:ext cx="4248150" cy="2124236"/>
          </a:xfrm>
        </p:spPr>
        <p:txBody>
          <a:bodyPr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08513" y="3960000"/>
            <a:ext cx="4248150" cy="2124236"/>
          </a:xfrm>
        </p:spPr>
        <p:txBody>
          <a:bodyPr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27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3co_image H_7.5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/>
          <p:cNvSpPr>
            <a:spLocks noGrp="1"/>
          </p:cNvSpPr>
          <p:nvPr>
            <p:ph type="title"/>
          </p:nvPr>
        </p:nvSpPr>
        <p:spPr bwMode="gray">
          <a:xfrm>
            <a:off x="287999" y="936000"/>
            <a:ext cx="2124000" cy="270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2412000" y="936000"/>
            <a:ext cx="6444000" cy="270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de-DE" noProof="0"/>
          </a:p>
        </p:txBody>
      </p:sp>
      <p:sp>
        <p:nvSpPr>
          <p:cNvPr id="13" name="Datumsplatzhalter 3"/>
          <p:cNvSpPr>
            <a:spLocks noGrp="1"/>
          </p:cNvSpPr>
          <p:nvPr userDrawn="1"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381E5-F885-42CB-B3B0-970E0A136B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287338" y="3960000"/>
            <a:ext cx="4248150" cy="2124236"/>
          </a:xfrm>
        </p:spPr>
        <p:txBody>
          <a:bodyPr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08513" y="3960000"/>
            <a:ext cx="4248150" cy="2124236"/>
          </a:xfrm>
        </p:spPr>
        <p:txBody>
          <a:bodyPr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3co_image H_7.5 + 2 text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/>
          <p:cNvSpPr>
            <a:spLocks noGrp="1"/>
          </p:cNvSpPr>
          <p:nvPr>
            <p:ph type="title"/>
          </p:nvPr>
        </p:nvSpPr>
        <p:spPr bwMode="gray">
          <a:xfrm>
            <a:off x="287999" y="936000"/>
            <a:ext cx="2124000" cy="270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2412000" y="936000"/>
            <a:ext cx="6444000" cy="270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de-DE" noProof="0"/>
          </a:p>
        </p:txBody>
      </p:sp>
      <p:sp>
        <p:nvSpPr>
          <p:cNvPr id="13" name="Datumsplatzhalter 3"/>
          <p:cNvSpPr>
            <a:spLocks noGrp="1"/>
          </p:cNvSpPr>
          <p:nvPr userDrawn="1"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4906-6FC3-4271-B644-DA54057248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288000" y="3960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28"/>
          </p:nvPr>
        </p:nvSpPr>
        <p:spPr>
          <a:xfrm>
            <a:off x="2447925" y="3960000"/>
            <a:ext cx="6416675" cy="1836737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1co_3images H_7.5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2587241-7750-46D5-B20A-4A5D1015784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 bwMode="gray">
          <a:xfrm>
            <a:off x="287999" y="936000"/>
            <a:ext cx="2088000" cy="270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2448000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10" name="Bildplatzhalter 19"/>
          <p:cNvSpPr>
            <a:spLocks noGrp="1"/>
          </p:cNvSpPr>
          <p:nvPr>
            <p:ph type="pic" sz="quarter" idx="22"/>
          </p:nvPr>
        </p:nvSpPr>
        <p:spPr>
          <a:xfrm>
            <a:off x="4608000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1" name="Bildplatzhalter 19"/>
          <p:cNvSpPr>
            <a:spLocks noGrp="1"/>
          </p:cNvSpPr>
          <p:nvPr>
            <p:ph type="pic" sz="quarter" idx="23"/>
          </p:nvPr>
        </p:nvSpPr>
        <p:spPr>
          <a:xfrm>
            <a:off x="6767513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288000" y="3960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28"/>
          </p:nvPr>
        </p:nvSpPr>
        <p:spPr>
          <a:xfrm>
            <a:off x="2447925" y="3960000"/>
            <a:ext cx="6416675" cy="1836737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265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1co_6images H_7.5 +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2587241-7750-46D5-B20A-4A5D1015784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 bwMode="gray">
          <a:xfrm>
            <a:off x="287999" y="936000"/>
            <a:ext cx="2088000" cy="270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2448000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0" name="Bildplatzhalter 19"/>
          <p:cNvSpPr>
            <a:spLocks noGrp="1"/>
          </p:cNvSpPr>
          <p:nvPr>
            <p:ph type="pic" sz="quarter" idx="22"/>
          </p:nvPr>
        </p:nvSpPr>
        <p:spPr>
          <a:xfrm>
            <a:off x="4608000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1" name="Bildplatzhalter 19"/>
          <p:cNvSpPr>
            <a:spLocks noGrp="1"/>
          </p:cNvSpPr>
          <p:nvPr>
            <p:ph type="pic" sz="quarter" idx="23"/>
          </p:nvPr>
        </p:nvSpPr>
        <p:spPr>
          <a:xfrm>
            <a:off x="6767513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2" name="Bildplatzhalter 19"/>
          <p:cNvSpPr>
            <a:spLocks noGrp="1"/>
          </p:cNvSpPr>
          <p:nvPr>
            <p:ph type="pic" sz="quarter" idx="24"/>
          </p:nvPr>
        </p:nvSpPr>
        <p:spPr>
          <a:xfrm>
            <a:off x="2448000" y="3708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13" name="Bildplatzhalter 19"/>
          <p:cNvSpPr>
            <a:spLocks noGrp="1"/>
          </p:cNvSpPr>
          <p:nvPr>
            <p:ph type="pic" sz="quarter" idx="25"/>
          </p:nvPr>
        </p:nvSpPr>
        <p:spPr>
          <a:xfrm>
            <a:off x="4608000" y="3708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4" name="Bildplatzhalter 19"/>
          <p:cNvSpPr>
            <a:spLocks noGrp="1"/>
          </p:cNvSpPr>
          <p:nvPr>
            <p:ph type="pic" sz="quarter" idx="26"/>
          </p:nvPr>
        </p:nvSpPr>
        <p:spPr>
          <a:xfrm>
            <a:off x="6768000" y="3708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288000" y="3708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27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1co_3images H_7.5 +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title"/>
          </p:nvPr>
        </p:nvSpPr>
        <p:spPr bwMode="gray">
          <a:xfrm>
            <a:off x="287338" y="936000"/>
            <a:ext cx="2088000" cy="558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2587241-7750-46D5-B20A-4A5D1015784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Textplatzhalter 21"/>
          <p:cNvSpPr>
            <a:spLocks noGrp="1"/>
          </p:cNvSpPr>
          <p:nvPr>
            <p:ph type="body" sz="quarter" idx="16"/>
          </p:nvPr>
        </p:nvSpPr>
        <p:spPr bwMode="ltGray">
          <a:xfrm>
            <a:off x="2448299" y="3780000"/>
            <a:ext cx="2088488" cy="360850"/>
          </a:xfrm>
          <a:solidFill>
            <a:schemeClr val="accent1"/>
          </a:solidFill>
        </p:spPr>
        <p:txBody>
          <a:bodyPr rIns="108000" bIns="72000" anchor="ctr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18"/>
          </p:nvPr>
        </p:nvSpPr>
        <p:spPr bwMode="ltGray">
          <a:xfrm>
            <a:off x="4607587" y="3780000"/>
            <a:ext cx="2088488" cy="360850"/>
          </a:xfrm>
          <a:solidFill>
            <a:schemeClr val="accent1"/>
          </a:solidFill>
        </p:spPr>
        <p:txBody>
          <a:bodyPr rIns="108000" bIns="72000" anchor="ctr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platzhalter 21"/>
          <p:cNvSpPr>
            <a:spLocks noGrp="1"/>
          </p:cNvSpPr>
          <p:nvPr>
            <p:ph type="body" sz="quarter" idx="20"/>
          </p:nvPr>
        </p:nvSpPr>
        <p:spPr bwMode="ltGray">
          <a:xfrm>
            <a:off x="6768175" y="3780000"/>
            <a:ext cx="2088488" cy="360850"/>
          </a:xfrm>
          <a:solidFill>
            <a:schemeClr val="accent1"/>
          </a:solidFill>
        </p:spPr>
        <p:txBody>
          <a:bodyPr rIns="108000" bIns="72000" anchor="ctr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2448000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16" name="Bildplatzhalter 19"/>
          <p:cNvSpPr>
            <a:spLocks noGrp="1"/>
          </p:cNvSpPr>
          <p:nvPr>
            <p:ph type="pic" sz="quarter" idx="22"/>
          </p:nvPr>
        </p:nvSpPr>
        <p:spPr>
          <a:xfrm>
            <a:off x="4608000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17" name="Bildplatzhalter 19"/>
          <p:cNvSpPr>
            <a:spLocks noGrp="1"/>
          </p:cNvSpPr>
          <p:nvPr>
            <p:ph type="pic" sz="quarter" idx="23"/>
          </p:nvPr>
        </p:nvSpPr>
        <p:spPr>
          <a:xfrm>
            <a:off x="6767513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447925" y="417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4608203" y="417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6768000" y="417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page_1co_4images H_7.5 + 4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2587241-7750-46D5-B20A-4A5D1015784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288000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/>
          </p:nvPr>
        </p:nvSpPr>
        <p:spPr bwMode="ltGray">
          <a:xfrm>
            <a:off x="288000" y="3780000"/>
            <a:ext cx="2088488" cy="360850"/>
          </a:xfrm>
          <a:solidFill>
            <a:schemeClr val="accent1"/>
          </a:solidFill>
        </p:spPr>
        <p:txBody>
          <a:bodyPr rIns="108000" bIns="72000" anchor="ctr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platzhalter 21"/>
          <p:cNvSpPr>
            <a:spLocks noGrp="1"/>
          </p:cNvSpPr>
          <p:nvPr>
            <p:ph type="body" sz="quarter" idx="16"/>
          </p:nvPr>
        </p:nvSpPr>
        <p:spPr bwMode="ltGray">
          <a:xfrm>
            <a:off x="2448299" y="3780000"/>
            <a:ext cx="2088488" cy="360850"/>
          </a:xfrm>
          <a:solidFill>
            <a:schemeClr val="accent1"/>
          </a:solidFill>
        </p:spPr>
        <p:txBody>
          <a:bodyPr rIns="108000" bIns="72000" anchor="ctr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18"/>
          </p:nvPr>
        </p:nvSpPr>
        <p:spPr bwMode="ltGray">
          <a:xfrm>
            <a:off x="4607587" y="3780000"/>
            <a:ext cx="2088488" cy="360850"/>
          </a:xfrm>
          <a:solidFill>
            <a:schemeClr val="accent1"/>
          </a:solidFill>
        </p:spPr>
        <p:txBody>
          <a:bodyPr rIns="108000" bIns="72000" anchor="ctr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platzhalter 21"/>
          <p:cNvSpPr>
            <a:spLocks noGrp="1"/>
          </p:cNvSpPr>
          <p:nvPr>
            <p:ph type="body" sz="quarter" idx="20"/>
          </p:nvPr>
        </p:nvSpPr>
        <p:spPr bwMode="ltGray">
          <a:xfrm>
            <a:off x="6768175" y="3780000"/>
            <a:ext cx="2088488" cy="360850"/>
          </a:xfrm>
          <a:solidFill>
            <a:schemeClr val="accent1"/>
          </a:solidFill>
        </p:spPr>
        <p:txBody>
          <a:bodyPr rIns="108000" bIns="72000" anchor="ctr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2448000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6" name="Bildplatzhalter 19"/>
          <p:cNvSpPr>
            <a:spLocks noGrp="1"/>
          </p:cNvSpPr>
          <p:nvPr>
            <p:ph type="pic" sz="quarter" idx="22"/>
          </p:nvPr>
        </p:nvSpPr>
        <p:spPr>
          <a:xfrm>
            <a:off x="4608000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7" name="Bildplatzhalter 19"/>
          <p:cNvSpPr>
            <a:spLocks noGrp="1"/>
          </p:cNvSpPr>
          <p:nvPr>
            <p:ph type="pic" sz="quarter" idx="23"/>
          </p:nvPr>
        </p:nvSpPr>
        <p:spPr>
          <a:xfrm>
            <a:off x="6767513" y="936000"/>
            <a:ext cx="2089150" cy="270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447925" y="417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4608203" y="417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6768000" y="417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287338" y="417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5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table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88000" y="936000"/>
            <a:ext cx="8568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6000"/>
            <a:ext cx="8568664" cy="1800000"/>
          </a:xfrm>
          <a:noFill/>
        </p:spPr>
        <p:txBody>
          <a:bodyPr lIns="576000" tIns="360000" rIns="540000" bIns="360000"/>
          <a:lstStyle>
            <a:lvl1pPr>
              <a:lnSpc>
                <a:spcPct val="110000"/>
              </a:lnSpc>
              <a:defRPr sz="2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 userDrawn="1"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3508-5BB1-4A40-A1F5-59A9A48CE0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6" name="Gruppieren 11"/>
          <p:cNvGrpSpPr>
            <a:grpSpLocks/>
          </p:cNvGrpSpPr>
          <p:nvPr userDrawn="1"/>
        </p:nvGrpSpPr>
        <p:grpSpPr bwMode="auto">
          <a:xfrm>
            <a:off x="900113" y="2160000"/>
            <a:ext cx="7343775" cy="144463"/>
            <a:chOff x="900000" y="5754600"/>
            <a:chExt cx="7344000" cy="144000"/>
          </a:xfrm>
        </p:grpSpPr>
        <p:cxnSp>
          <p:nvCxnSpPr>
            <p:cNvPr id="17" name="Gerade Verbindung 16"/>
            <p:cNvCxnSpPr/>
            <p:nvPr/>
          </p:nvCxnSpPr>
          <p:spPr>
            <a:xfrm>
              <a:off x="900000" y="5754600"/>
              <a:ext cx="7344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leichschenkliges Dreieck 17"/>
            <p:cNvSpPr>
              <a:spLocks noChangeAspect="1"/>
            </p:cNvSpPr>
            <p:nvPr/>
          </p:nvSpPr>
          <p:spPr>
            <a:xfrm rot="10800000">
              <a:off x="8099533" y="5827391"/>
              <a:ext cx="144467" cy="7120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9" name="Gleichschenkliges Dreieck 18"/>
            <p:cNvSpPr>
              <a:spLocks noChangeAspect="1"/>
            </p:cNvSpPr>
            <p:nvPr/>
          </p:nvSpPr>
          <p:spPr>
            <a:xfrm rot="10800000">
              <a:off x="900000" y="5827391"/>
              <a:ext cx="144466" cy="7120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5" name="Tabellenplatzhalter 4"/>
          <p:cNvSpPr>
            <a:spLocks noGrp="1"/>
          </p:cNvSpPr>
          <p:nvPr>
            <p:ph type="tbl" sz="quarter" idx="21"/>
          </p:nvPr>
        </p:nvSpPr>
        <p:spPr>
          <a:xfrm>
            <a:off x="287338" y="2880000"/>
            <a:ext cx="8569325" cy="3636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2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18.05.2017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Webinar // The right cable layout for drag-chains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7241-7750-46D5-B20A-4A5D1015784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Bildplatzhalt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>
          <a:xfrm>
            <a:off x="287338" y="936000"/>
            <a:ext cx="8569325" cy="5580062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540000" y="1728000"/>
            <a:ext cx="4608000" cy="360000"/>
          </a:xfrm>
          <a:solidFill>
            <a:schemeClr val="accent1"/>
          </a:solidFill>
        </p:spPr>
        <p:txBody>
          <a:bodyPr anchor="ctr" anchorCtr="0"/>
          <a:lstStyle>
            <a:lvl1pPr>
              <a:defRPr sz="14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540000" y="2147648"/>
            <a:ext cx="4608000" cy="360000"/>
          </a:xfrm>
          <a:solidFill>
            <a:schemeClr val="accent1"/>
          </a:solidFill>
        </p:spPr>
        <p:txBody>
          <a:bodyPr anchor="ctr" anchorCtr="0"/>
          <a:lstStyle>
            <a:lvl1pPr>
              <a:defRPr sz="14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40000" y="2567296"/>
            <a:ext cx="4608000" cy="360000"/>
          </a:xfrm>
          <a:solidFill>
            <a:schemeClr val="accent1"/>
          </a:solidFill>
        </p:spPr>
        <p:txBody>
          <a:bodyPr anchor="ctr" anchorCtr="0"/>
          <a:lstStyle>
            <a:lvl1pPr>
              <a:defRPr sz="14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540000" y="2986944"/>
            <a:ext cx="4608000" cy="360000"/>
          </a:xfrm>
          <a:solidFill>
            <a:schemeClr val="accent1"/>
          </a:solidFill>
        </p:spPr>
        <p:txBody>
          <a:bodyPr anchor="ctr" anchorCtr="0"/>
          <a:lstStyle>
            <a:lvl1pPr>
              <a:defRPr sz="14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40000" y="3406592"/>
            <a:ext cx="4608000" cy="360000"/>
          </a:xfrm>
          <a:solidFill>
            <a:schemeClr val="accent1"/>
          </a:solidFill>
        </p:spPr>
        <p:txBody>
          <a:bodyPr anchor="ctr" anchorCtr="0"/>
          <a:lstStyle>
            <a:lvl1pPr>
              <a:defRPr sz="14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540000" y="3826240"/>
            <a:ext cx="4608000" cy="360000"/>
          </a:xfrm>
          <a:solidFill>
            <a:schemeClr val="accent1"/>
          </a:solidFill>
        </p:spPr>
        <p:txBody>
          <a:bodyPr anchor="ctr" anchorCtr="0"/>
          <a:lstStyle>
            <a:lvl1pPr>
              <a:defRPr sz="14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540000" y="4245888"/>
            <a:ext cx="4608000" cy="360000"/>
          </a:xfrm>
          <a:solidFill>
            <a:schemeClr val="accent1"/>
          </a:solidFill>
        </p:spPr>
        <p:txBody>
          <a:bodyPr anchor="ctr" anchorCtr="0"/>
          <a:lstStyle>
            <a:lvl1pPr>
              <a:defRPr sz="14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540000" y="4665536"/>
            <a:ext cx="4608000" cy="360000"/>
          </a:xfrm>
          <a:solidFill>
            <a:schemeClr val="accent1"/>
          </a:solidFill>
        </p:spPr>
        <p:txBody>
          <a:bodyPr anchor="ctr" anchorCtr="0"/>
          <a:lstStyle>
            <a:lvl1pPr>
              <a:defRPr sz="14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540000" y="5085184"/>
            <a:ext cx="4608000" cy="360000"/>
          </a:xfrm>
          <a:solidFill>
            <a:schemeClr val="accent1"/>
          </a:solidFill>
        </p:spPr>
        <p:txBody>
          <a:bodyPr anchor="ctr" anchorCtr="0"/>
          <a:lstStyle>
            <a:lvl1pPr>
              <a:defRPr sz="14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0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+ 3co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5999"/>
            <a:ext cx="2088489" cy="558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 userDrawn="1"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58C6-14A0-4960-8EDE-2E2D44562D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21"/>
          </p:nvPr>
        </p:nvSpPr>
        <p:spPr>
          <a:xfrm>
            <a:off x="2447924" y="935999"/>
            <a:ext cx="6408000" cy="5580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1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+ 3co 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5999"/>
            <a:ext cx="2088489" cy="558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 userDrawn="1"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58C6-14A0-4960-8EDE-2E2D44562D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21"/>
          </p:nvPr>
        </p:nvSpPr>
        <p:spPr>
          <a:xfrm>
            <a:off x="2447924" y="935999"/>
            <a:ext cx="6408000" cy="3024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2448000" y="4068000"/>
            <a:ext cx="6408000" cy="244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745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+ 3co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447925" y="936000"/>
            <a:ext cx="6408000" cy="5580062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5999"/>
            <a:ext cx="2088489" cy="558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 userDrawn="1"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58C6-14A0-4960-8EDE-2E2D44562D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21"/>
          </p:nvPr>
        </p:nvSpPr>
        <p:spPr>
          <a:xfrm>
            <a:off x="2447924" y="936000"/>
            <a:ext cx="6408000" cy="55800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287339" y="2636838"/>
            <a:ext cx="2088000" cy="3879224"/>
          </a:xfrm>
        </p:spPr>
        <p:txBody>
          <a:bodyPr lIns="180000" tIns="0" rIns="144000" bIns="180000" anchor="ctr" anchorCtr="0"/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229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 bwMode="ltGray">
          <a:xfrm>
            <a:off x="287338" y="944563"/>
            <a:ext cx="8569325" cy="5580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5" name="Gruppieren 10"/>
          <p:cNvGrpSpPr>
            <a:grpSpLocks/>
          </p:cNvGrpSpPr>
          <p:nvPr userDrawn="1"/>
        </p:nvGrpSpPr>
        <p:grpSpPr bwMode="auto">
          <a:xfrm>
            <a:off x="900113" y="5508625"/>
            <a:ext cx="7343775" cy="142875"/>
            <a:chOff x="900000" y="5763468"/>
            <a:chExt cx="7344000" cy="144000"/>
          </a:xfrm>
        </p:grpSpPr>
        <p:cxnSp>
          <p:nvCxnSpPr>
            <p:cNvPr id="6" name="Gerade Verbindung 7"/>
            <p:cNvCxnSpPr/>
            <p:nvPr userDrawn="1"/>
          </p:nvCxnSpPr>
          <p:spPr bwMode="gray">
            <a:xfrm>
              <a:off x="900000" y="5763468"/>
              <a:ext cx="7344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Gleichschenkliges Dreieck 8"/>
            <p:cNvSpPr>
              <a:spLocks noChangeAspect="1"/>
            </p:cNvSpPr>
            <p:nvPr userDrawn="1"/>
          </p:nvSpPr>
          <p:spPr bwMode="gray">
            <a:xfrm rot="10800000">
              <a:off x="8099533" y="5835469"/>
              <a:ext cx="144467" cy="7199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" name="Gleichschenkliges Dreieck 9"/>
            <p:cNvSpPr>
              <a:spLocks noChangeAspect="1"/>
            </p:cNvSpPr>
            <p:nvPr userDrawn="1"/>
          </p:nvSpPr>
          <p:spPr bwMode="gray">
            <a:xfrm rot="10800000">
              <a:off x="900000" y="5835469"/>
              <a:ext cx="144466" cy="7199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AD420-D641-486E-8FA3-647C093C8E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900113" y="5760000"/>
            <a:ext cx="17117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None/>
            </a:pPr>
            <a:r>
              <a:rPr lang="de-DE" sz="1400" b="0" i="0">
                <a:solidFill>
                  <a:schemeClr val="bg1"/>
                </a:solidFill>
                <a:latin typeface="Arial"/>
                <a:ea typeface="+mn-ea"/>
                <a:cs typeface="Arial"/>
              </a:rPr>
              <a:t>Name of the author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00000" y="4555400"/>
            <a:ext cx="7344000" cy="940051"/>
          </a:xfrm>
        </p:spPr>
        <p:txBody>
          <a:bodyPr lIns="0" tIns="0" rIns="0" bIns="108000" anchor="b">
            <a:spAutoFit/>
          </a:bodyPr>
          <a:lstStyle>
            <a:lvl1pPr algn="l">
              <a:defRPr sz="30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684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_UIL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 bwMode="ltGray">
          <a:xfrm>
            <a:off x="287338" y="944563"/>
            <a:ext cx="8569325" cy="5580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5" name="Gruppieren 10"/>
          <p:cNvGrpSpPr>
            <a:grpSpLocks/>
          </p:cNvGrpSpPr>
          <p:nvPr userDrawn="1"/>
        </p:nvGrpSpPr>
        <p:grpSpPr bwMode="auto">
          <a:xfrm>
            <a:off x="900113" y="5508625"/>
            <a:ext cx="7343775" cy="142875"/>
            <a:chOff x="900000" y="5763468"/>
            <a:chExt cx="7344000" cy="144000"/>
          </a:xfrm>
        </p:grpSpPr>
        <p:cxnSp>
          <p:nvCxnSpPr>
            <p:cNvPr id="6" name="Gerade Verbindung 7"/>
            <p:cNvCxnSpPr/>
            <p:nvPr userDrawn="1"/>
          </p:nvCxnSpPr>
          <p:spPr bwMode="gray">
            <a:xfrm>
              <a:off x="900000" y="5763468"/>
              <a:ext cx="7344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Gleichschenkliges Dreieck 8"/>
            <p:cNvSpPr>
              <a:spLocks noChangeAspect="1"/>
            </p:cNvSpPr>
            <p:nvPr userDrawn="1"/>
          </p:nvSpPr>
          <p:spPr bwMode="gray">
            <a:xfrm rot="10800000">
              <a:off x="8099533" y="5835469"/>
              <a:ext cx="144467" cy="7199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" name="Gleichschenkliges Dreieck 9"/>
            <p:cNvSpPr>
              <a:spLocks noChangeAspect="1"/>
            </p:cNvSpPr>
            <p:nvPr userDrawn="1"/>
          </p:nvSpPr>
          <p:spPr bwMode="gray">
            <a:xfrm rot="10800000">
              <a:off x="900000" y="5835469"/>
              <a:ext cx="144466" cy="7199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AD420-D641-486E-8FA3-647C093C8E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936000" y="2759622"/>
            <a:ext cx="7344000" cy="2694378"/>
          </a:xfrm>
          <a:prstGeom prst="rect">
            <a:avLst/>
          </a:prstGeom>
          <a:noFill/>
        </p:spPr>
        <p:txBody>
          <a:bodyPr wrap="square" lIns="0" tIns="0" rIns="0" bIns="108000" rtlCol="0" anchor="b" anchorCtr="0">
            <a:spAutoFit/>
          </a:bodyPr>
          <a:lstStyle/>
          <a:p>
            <a:pPr algn="l">
              <a:buNone/>
            </a:pPr>
            <a:r>
              <a:rPr lang="de-DE" sz="2400" b="0" i="0" cap="all">
                <a:solidFill>
                  <a:schemeClr val="bg1"/>
                </a:solidFill>
                <a:latin typeface="Arial"/>
                <a:ea typeface="+mj-ea"/>
                <a:cs typeface="+mj-cs"/>
              </a:rPr>
              <a:t>„Our success is down to our customers and employees. </a:t>
            </a:r>
            <a:br>
              <a:rPr lang="de-DE" sz="2400" b="0" i="0" cap="all">
                <a:solidFill>
                  <a:schemeClr val="bg1"/>
                </a:solidFill>
                <a:latin typeface="Arial"/>
                <a:ea typeface="+mj-ea"/>
                <a:cs typeface="+mj-cs"/>
              </a:rPr>
            </a:br>
            <a:r>
              <a:rPr lang="de-DE" sz="2400" b="0" i="0" cap="all">
                <a:solidFill>
                  <a:schemeClr val="bg1"/>
                </a:solidFill>
                <a:latin typeface="Arial"/>
                <a:ea typeface="+mj-ea"/>
                <a:cs typeface="+mj-cs"/>
              </a:rPr>
              <a:t/>
            </a:r>
            <a:br>
              <a:rPr lang="de-DE" sz="2400" b="0" i="0" cap="all">
                <a:solidFill>
                  <a:schemeClr val="bg1"/>
                </a:solidFill>
                <a:latin typeface="Arial"/>
                <a:ea typeface="+mj-ea"/>
                <a:cs typeface="+mj-cs"/>
              </a:rPr>
            </a:br>
            <a:r>
              <a:rPr lang="de-DE" sz="2400" b="0" i="0" cap="all">
                <a:solidFill>
                  <a:schemeClr val="bg1"/>
                </a:solidFill>
                <a:latin typeface="Arial"/>
                <a:ea typeface="+mj-ea"/>
                <a:cs typeface="+mj-cs"/>
              </a:rPr>
              <a:t>Thanks to them and our strong roots and values, we are continuing the story </a:t>
            </a:r>
            <a:br>
              <a:rPr lang="de-DE" sz="2400" b="0" i="0" cap="all">
                <a:solidFill>
                  <a:schemeClr val="bg1"/>
                </a:solidFill>
                <a:latin typeface="Arial"/>
                <a:ea typeface="+mj-ea"/>
                <a:cs typeface="+mj-cs"/>
              </a:rPr>
            </a:br>
            <a:r>
              <a:rPr lang="de-DE" sz="2400" b="0" i="0" cap="all">
                <a:solidFill>
                  <a:schemeClr val="bg1"/>
                </a:solidFill>
                <a:latin typeface="Arial"/>
                <a:ea typeface="+mj-ea"/>
                <a:cs typeface="+mj-cs"/>
              </a:rPr>
              <a:t>of the Lapp Group, working together </a:t>
            </a:r>
            <a:br>
              <a:rPr lang="de-DE" sz="2400" b="0" i="0" cap="all">
                <a:solidFill>
                  <a:schemeClr val="bg1"/>
                </a:solidFill>
                <a:latin typeface="Arial"/>
                <a:ea typeface="+mj-ea"/>
                <a:cs typeface="+mj-cs"/>
              </a:rPr>
            </a:br>
            <a:r>
              <a:rPr lang="de-DE" sz="2400" b="0" i="0" cap="all">
                <a:solidFill>
                  <a:schemeClr val="bg1"/>
                </a:solidFill>
                <a:latin typeface="Arial"/>
                <a:ea typeface="+mj-ea"/>
                <a:cs typeface="+mj-cs"/>
              </a:rPr>
              <a:t>and trusting one another.“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900113" y="5760000"/>
            <a:ext cx="12631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buNone/>
            </a:pPr>
            <a:r>
              <a:rPr lang="de-DE" sz="1400" b="0" i="0">
                <a:solidFill>
                  <a:schemeClr val="bg1"/>
                </a:solidFill>
                <a:latin typeface="Arial"/>
                <a:ea typeface="+mn-ea"/>
                <a:cs typeface="Arial"/>
              </a:rPr>
              <a:t>Ursula Ida Lapp</a:t>
            </a:r>
          </a:p>
        </p:txBody>
      </p:sp>
    </p:spTree>
    <p:extLst>
      <p:ext uri="{BB962C8B-B14F-4D97-AF65-F5344CB8AC3E}">
        <p14:creationId xmlns:p14="http://schemas.microsoft.com/office/powerpoint/2010/main" val="127021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1296000"/>
            <a:ext cx="7344000" cy="276999"/>
          </a:xfrm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764000"/>
            <a:ext cx="7344816" cy="1252736"/>
          </a:xfrm>
        </p:spPr>
        <p:txBody>
          <a:bodyPr lIns="0" t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28BE-3420-41E7-BEAE-6165007E27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1" name="navi_unternehmen">
            <a:hlinkClick r:id="rId2" action="ppaction://hlinksldjump"/>
          </p:cNvPr>
          <p:cNvSpPr txBox="1"/>
          <p:nvPr userDrawn="1"/>
        </p:nvSpPr>
        <p:spPr>
          <a:xfrm>
            <a:off x="287338" y="698500"/>
            <a:ext cx="432000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 i="0" cap="all">
                <a:latin typeface="Arial"/>
                <a:ea typeface="+mn-ea"/>
                <a:cs typeface="+mn-cs"/>
              </a:rPr>
              <a:t>Company</a:t>
            </a:r>
          </a:p>
        </p:txBody>
      </p:sp>
      <p:sp>
        <p:nvSpPr>
          <p:cNvPr id="22" name="navi_leitbild">
            <a:hlinkClick r:id=""/>
          </p:cNvPr>
          <p:cNvSpPr txBox="1"/>
          <p:nvPr userDrawn="1"/>
        </p:nvSpPr>
        <p:spPr>
          <a:xfrm>
            <a:off x="959603" y="698500"/>
            <a:ext cx="900000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 i="0" cap="all">
                <a:latin typeface="Arial"/>
                <a:ea typeface="+mn-ea"/>
                <a:cs typeface="+mn-cs"/>
              </a:rPr>
              <a:t>Mission statement</a:t>
            </a:r>
          </a:p>
        </p:txBody>
      </p:sp>
      <p:sp>
        <p:nvSpPr>
          <p:cNvPr id="23" name="navi_produkte">
            <a:hlinkClick r:id=""/>
          </p:cNvPr>
          <p:cNvSpPr txBox="1"/>
          <p:nvPr userDrawn="1"/>
        </p:nvSpPr>
        <p:spPr>
          <a:xfrm>
            <a:off x="2099868" y="698500"/>
            <a:ext cx="960199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 i="0" cap="all">
                <a:latin typeface="Arial"/>
                <a:ea typeface="+mn-ea"/>
                <a:cs typeface="+mn-cs"/>
              </a:rPr>
              <a:t>Branded products</a:t>
            </a:r>
          </a:p>
        </p:txBody>
      </p:sp>
      <p:sp>
        <p:nvSpPr>
          <p:cNvPr id="24" name="navi_branchen">
            <a:hlinkClick r:id=""/>
          </p:cNvPr>
          <p:cNvSpPr txBox="1"/>
          <p:nvPr userDrawn="1"/>
        </p:nvSpPr>
        <p:spPr>
          <a:xfrm>
            <a:off x="3300332" y="698500"/>
            <a:ext cx="540212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 i="0" cap="all">
                <a:latin typeface="Arial"/>
                <a:ea typeface="+mn-ea"/>
                <a:cs typeface="+mn-cs"/>
              </a:rPr>
              <a:t>Industries</a:t>
            </a:r>
          </a:p>
        </p:txBody>
      </p:sp>
      <p:sp>
        <p:nvSpPr>
          <p:cNvPr id="25" name="navi_qualitaet">
            <a:hlinkClick r:id=""/>
          </p:cNvPr>
          <p:cNvSpPr txBox="1"/>
          <p:nvPr userDrawn="1"/>
        </p:nvSpPr>
        <p:spPr>
          <a:xfrm>
            <a:off x="4080809" y="698500"/>
            <a:ext cx="383118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 i="0" cap="all">
                <a:latin typeface="Arial"/>
                <a:ea typeface="+mn-ea"/>
                <a:cs typeface="+mn-cs"/>
              </a:rPr>
              <a:t>Quality</a:t>
            </a:r>
          </a:p>
        </p:txBody>
      </p:sp>
      <p:sp>
        <p:nvSpPr>
          <p:cNvPr id="26" name="navi_service">
            <a:hlinkClick r:id=""/>
          </p:cNvPr>
          <p:cNvSpPr txBox="1"/>
          <p:nvPr userDrawn="1"/>
        </p:nvSpPr>
        <p:spPr>
          <a:xfrm>
            <a:off x="4704192" y="698500"/>
            <a:ext cx="391133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 i="0" cap="all">
                <a:latin typeface="Arial"/>
                <a:ea typeface="+mn-ea"/>
                <a:cs typeface="+mn-cs"/>
              </a:rPr>
              <a:t>Service</a:t>
            </a:r>
          </a:p>
        </p:txBody>
      </p:sp>
      <p:sp>
        <p:nvSpPr>
          <p:cNvPr id="27" name="navi_engagement">
            <a:hlinkClick r:id=""/>
          </p:cNvPr>
          <p:cNvSpPr txBox="1"/>
          <p:nvPr userDrawn="1"/>
        </p:nvSpPr>
        <p:spPr>
          <a:xfrm>
            <a:off x="5335588" y="698500"/>
            <a:ext cx="612000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 i="0" cap="all">
                <a:latin typeface="Arial"/>
                <a:ea typeface="+mn-ea"/>
                <a:cs typeface="+mn-cs"/>
              </a:rPr>
              <a:t>Engagement</a:t>
            </a:r>
          </a:p>
        </p:txBody>
      </p:sp>
      <p:sp>
        <p:nvSpPr>
          <p:cNvPr id="29" name="navi_engagement">
            <a:hlinkClick r:id=""/>
          </p:cNvPr>
          <p:cNvSpPr txBox="1"/>
          <p:nvPr userDrawn="1"/>
        </p:nvSpPr>
        <p:spPr>
          <a:xfrm>
            <a:off x="6174000" y="698500"/>
            <a:ext cx="387927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b="0" i="0" cap="all">
                <a:solidFill>
                  <a:schemeClr val="tx1"/>
                </a:solidFill>
                <a:latin typeface="Arial"/>
                <a:ea typeface="+mn-ea"/>
                <a:cs typeface="Arial"/>
              </a:rPr>
              <a:t>my lapp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88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9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87338" y="936000"/>
            <a:ext cx="8569325" cy="558006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Webinar // The right cable layout for drag-chains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7241-7750-46D5-B20A-4A5D1015784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900000" y="1260000"/>
            <a:ext cx="7344000" cy="900000"/>
          </a:xfrm>
        </p:spPr>
        <p:txBody>
          <a:bodyPr lIns="0"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  <a:lvl2pPr>
              <a:lnSpc>
                <a:spcPct val="110000"/>
              </a:lnSpc>
              <a:spcBef>
                <a:spcPts val="0"/>
              </a:spcBef>
              <a:defRPr sz="22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233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eperator/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 bwMode="ltGray">
          <a:xfrm>
            <a:off x="287338" y="944563"/>
            <a:ext cx="8569325" cy="5580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5" name="Gruppieren 10"/>
          <p:cNvGrpSpPr>
            <a:grpSpLocks/>
          </p:cNvGrpSpPr>
          <p:nvPr userDrawn="1"/>
        </p:nvGrpSpPr>
        <p:grpSpPr bwMode="auto">
          <a:xfrm>
            <a:off x="900113" y="5508625"/>
            <a:ext cx="7343775" cy="142875"/>
            <a:chOff x="900000" y="5763468"/>
            <a:chExt cx="7344000" cy="144000"/>
          </a:xfrm>
        </p:grpSpPr>
        <p:cxnSp>
          <p:nvCxnSpPr>
            <p:cNvPr id="6" name="Gerade Verbindung 7"/>
            <p:cNvCxnSpPr/>
            <p:nvPr userDrawn="1"/>
          </p:nvCxnSpPr>
          <p:spPr bwMode="gray">
            <a:xfrm>
              <a:off x="900000" y="5763468"/>
              <a:ext cx="7344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Gleichschenkliges Dreieck 8"/>
            <p:cNvSpPr>
              <a:spLocks noChangeAspect="1"/>
            </p:cNvSpPr>
            <p:nvPr userDrawn="1"/>
          </p:nvSpPr>
          <p:spPr bwMode="gray">
            <a:xfrm rot="10800000">
              <a:off x="8099533" y="5835469"/>
              <a:ext cx="144467" cy="7199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" name="Gleichschenkliges Dreieck 9"/>
            <p:cNvSpPr>
              <a:spLocks noChangeAspect="1"/>
            </p:cNvSpPr>
            <p:nvPr userDrawn="1"/>
          </p:nvSpPr>
          <p:spPr bwMode="gray">
            <a:xfrm rot="10800000">
              <a:off x="900000" y="5835469"/>
              <a:ext cx="144466" cy="7199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4555400"/>
            <a:ext cx="7344000" cy="940051"/>
          </a:xfrm>
        </p:spPr>
        <p:txBody>
          <a:bodyPr lIns="0" tIns="0" rIns="0" bIns="108000" anchor="b">
            <a:spAutoFit/>
          </a:bodyPr>
          <a:lstStyle>
            <a:lvl1pPr algn="l">
              <a:defRPr sz="30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0" y="5760000"/>
            <a:ext cx="7344000" cy="234255"/>
          </a:xfrm>
        </p:spPr>
        <p:txBody>
          <a:bodyPr lIns="0" tIns="0" bIns="0"/>
          <a:lstStyle>
            <a:lvl1pPr marL="0" indent="0">
              <a:lnSpc>
                <a:spcPct val="100000"/>
              </a:lnSpc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AD420-D641-486E-8FA3-647C093C8E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landscape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88000" y="936000"/>
            <a:ext cx="8568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6000"/>
            <a:ext cx="8568664" cy="1800000"/>
          </a:xfrm>
          <a:noFill/>
        </p:spPr>
        <p:txBody>
          <a:bodyPr lIns="576000" tIns="360000" rIns="540000" bIns="360000"/>
          <a:lstStyle>
            <a:lvl1pPr>
              <a:lnSpc>
                <a:spcPct val="110000"/>
              </a:lnSpc>
              <a:defRPr sz="2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 userDrawn="1"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3508-5BB1-4A40-A1F5-59A9A48CE0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287338" y="3240000"/>
            <a:ext cx="4248150" cy="2124236"/>
          </a:xfrm>
        </p:spPr>
        <p:txBody>
          <a:bodyPr rIns="72000"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08513" y="3240000"/>
            <a:ext cx="4248150" cy="2124236"/>
          </a:xfrm>
        </p:spPr>
        <p:txBody>
          <a:bodyPr rIns="72000"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grpSp>
        <p:nvGrpSpPr>
          <p:cNvPr id="16" name="Gruppieren 11"/>
          <p:cNvGrpSpPr>
            <a:grpSpLocks/>
          </p:cNvGrpSpPr>
          <p:nvPr userDrawn="1"/>
        </p:nvGrpSpPr>
        <p:grpSpPr bwMode="auto">
          <a:xfrm>
            <a:off x="900113" y="2160000"/>
            <a:ext cx="7343775" cy="144463"/>
            <a:chOff x="900000" y="5754600"/>
            <a:chExt cx="7344000" cy="144000"/>
          </a:xfrm>
        </p:grpSpPr>
        <p:cxnSp>
          <p:nvCxnSpPr>
            <p:cNvPr id="17" name="Gerade Verbindung 16"/>
            <p:cNvCxnSpPr/>
            <p:nvPr/>
          </p:nvCxnSpPr>
          <p:spPr>
            <a:xfrm>
              <a:off x="900000" y="5754600"/>
              <a:ext cx="7344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leichschenkliges Dreieck 17"/>
            <p:cNvSpPr>
              <a:spLocks noChangeAspect="1"/>
            </p:cNvSpPr>
            <p:nvPr/>
          </p:nvSpPr>
          <p:spPr>
            <a:xfrm rot="10800000">
              <a:off x="8099533" y="5827391"/>
              <a:ext cx="144467" cy="7120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9" name="Gleichschenkliges Dreieck 18"/>
            <p:cNvSpPr>
              <a:spLocks noChangeAspect="1"/>
            </p:cNvSpPr>
            <p:nvPr/>
          </p:nvSpPr>
          <p:spPr>
            <a:xfrm rot="10800000">
              <a:off x="900000" y="5827391"/>
              <a:ext cx="144466" cy="7120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38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2co_image H_6.5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6000"/>
            <a:ext cx="4284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4572000" y="936000"/>
            <a:ext cx="4284000" cy="234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de-DE" noProof="0"/>
          </a:p>
        </p:txBody>
      </p:sp>
      <p:sp>
        <p:nvSpPr>
          <p:cNvPr id="13" name="Datumsplatzhalter 3"/>
          <p:cNvSpPr>
            <a:spLocks noGrp="1"/>
          </p:cNvSpPr>
          <p:nvPr userDrawn="1"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3508-5BB1-4A40-A1F5-59A9A48CE0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9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287338" y="3600000"/>
            <a:ext cx="4248150" cy="2124236"/>
          </a:xfrm>
        </p:spPr>
        <p:txBody>
          <a:bodyPr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08513" y="3600000"/>
            <a:ext cx="4248150" cy="2124236"/>
          </a:xfrm>
        </p:spPr>
        <p:txBody>
          <a:bodyPr bIns="72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2co_image H_6.5 + 4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6000"/>
            <a:ext cx="4284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4572000" y="936000"/>
            <a:ext cx="4284000" cy="234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de-DE" noProof="0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/>
          </p:nvPr>
        </p:nvSpPr>
        <p:spPr bwMode="ltGray">
          <a:xfrm>
            <a:off x="288000" y="3564000"/>
            <a:ext cx="2088488" cy="403939"/>
          </a:xfrm>
          <a:solidFill>
            <a:schemeClr val="accent1"/>
          </a:solidFill>
        </p:spPr>
        <p:txBody>
          <a:bodyPr rIns="108000" bIns="72000" anchor="ctr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platzhalter 21"/>
          <p:cNvSpPr>
            <a:spLocks noGrp="1"/>
          </p:cNvSpPr>
          <p:nvPr>
            <p:ph type="body" sz="quarter" idx="16"/>
          </p:nvPr>
        </p:nvSpPr>
        <p:spPr bwMode="ltGray">
          <a:xfrm>
            <a:off x="2448299" y="3564000"/>
            <a:ext cx="2088488" cy="403939"/>
          </a:xfrm>
          <a:solidFill>
            <a:schemeClr val="accent1"/>
          </a:solidFill>
        </p:spPr>
        <p:txBody>
          <a:bodyPr rIns="108000" bIns="72000" anchor="ctr">
            <a:spAutoFit/>
          </a:bodyPr>
          <a:lstStyle>
            <a:lvl1pPr>
              <a:defRPr lang="de-DE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18"/>
          </p:nvPr>
        </p:nvSpPr>
        <p:spPr bwMode="ltGray">
          <a:xfrm>
            <a:off x="4607587" y="3564000"/>
            <a:ext cx="2088488" cy="403939"/>
          </a:xfrm>
          <a:solidFill>
            <a:schemeClr val="accent1"/>
          </a:solidFill>
        </p:spPr>
        <p:txBody>
          <a:bodyPr rIns="108000" bIns="72000" anchor="ctr">
            <a:spAutoFit/>
          </a:bodyPr>
          <a:lstStyle>
            <a:lvl1pPr>
              <a:defRPr lang="de-DE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charset="0"/>
            </a:pPr>
            <a:r>
              <a:rPr lang="en-US" smtClean="0"/>
              <a:t>Click to edit Master text styles</a:t>
            </a:r>
          </a:p>
        </p:txBody>
      </p:sp>
      <p:sp>
        <p:nvSpPr>
          <p:cNvPr id="28" name="Textplatzhalter 21"/>
          <p:cNvSpPr>
            <a:spLocks noGrp="1"/>
          </p:cNvSpPr>
          <p:nvPr>
            <p:ph type="body" sz="quarter" idx="20"/>
          </p:nvPr>
        </p:nvSpPr>
        <p:spPr bwMode="ltGray">
          <a:xfrm>
            <a:off x="6768175" y="3564000"/>
            <a:ext cx="2088488" cy="403939"/>
          </a:xfrm>
          <a:solidFill>
            <a:schemeClr val="accent1"/>
          </a:solidFill>
        </p:spPr>
        <p:txBody>
          <a:bodyPr rIns="108000" bIns="72000" anchor="ctr">
            <a:spAutoFit/>
          </a:bodyPr>
          <a:lstStyle>
            <a:lvl1pPr>
              <a:defRPr lang="de-DE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charset="0"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Datumsplatzhalter 3"/>
          <p:cNvSpPr>
            <a:spLocks noGrp="1"/>
          </p:cNvSpPr>
          <p:nvPr userDrawn="1"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 dirty="0"/>
          </a:p>
        </p:txBody>
      </p:sp>
      <p:sp>
        <p:nvSpPr>
          <p:cNvPr id="21" name="Fußzeilenplatzhalter 4"/>
          <p:cNvSpPr>
            <a:spLocks noGrp="1"/>
          </p:cNvSpPr>
          <p:nvPr userDrawn="1"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29" name="Foliennummernplatzhalter 5"/>
          <p:cNvSpPr>
            <a:spLocks noGrp="1"/>
          </p:cNvSpPr>
          <p:nvPr userDrawn="1"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9CDA-24DA-48E4-B7C3-A09CCB85C1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447925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4608203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6768000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288000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3co_image H_6.5 + 4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6000"/>
            <a:ext cx="2124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2412000" y="936000"/>
            <a:ext cx="6444000" cy="2340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de-DE" noProof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/>
          </p:nvPr>
        </p:nvSpPr>
        <p:spPr bwMode="ltGray">
          <a:xfrm>
            <a:off x="288000" y="3564000"/>
            <a:ext cx="2088488" cy="403939"/>
          </a:xfrm>
          <a:solidFill>
            <a:schemeClr val="accent1"/>
          </a:solidFill>
        </p:spPr>
        <p:txBody>
          <a:bodyPr rIns="108000" bIns="72000" anchor="ctr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platzhalter 21"/>
          <p:cNvSpPr>
            <a:spLocks noGrp="1"/>
          </p:cNvSpPr>
          <p:nvPr>
            <p:ph type="body" sz="quarter" idx="16"/>
          </p:nvPr>
        </p:nvSpPr>
        <p:spPr bwMode="ltGray">
          <a:xfrm>
            <a:off x="2448299" y="3564000"/>
            <a:ext cx="2088488" cy="403939"/>
          </a:xfrm>
          <a:solidFill>
            <a:schemeClr val="accent1"/>
          </a:solidFill>
        </p:spPr>
        <p:txBody>
          <a:bodyPr rIns="108000" bIns="72000" anchor="ctr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18"/>
          </p:nvPr>
        </p:nvSpPr>
        <p:spPr bwMode="ltGray">
          <a:xfrm>
            <a:off x="4607587" y="3564000"/>
            <a:ext cx="2088488" cy="403939"/>
          </a:xfrm>
          <a:solidFill>
            <a:schemeClr val="accent1"/>
          </a:solidFill>
        </p:spPr>
        <p:txBody>
          <a:bodyPr rIns="108000" bIns="72000" anchor="ctr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platzhalter 21"/>
          <p:cNvSpPr>
            <a:spLocks noGrp="1"/>
          </p:cNvSpPr>
          <p:nvPr>
            <p:ph type="body" sz="quarter" idx="20"/>
          </p:nvPr>
        </p:nvSpPr>
        <p:spPr bwMode="ltGray">
          <a:xfrm>
            <a:off x="6768175" y="3564000"/>
            <a:ext cx="2088488" cy="403939"/>
          </a:xfrm>
          <a:solidFill>
            <a:schemeClr val="accent1"/>
          </a:solidFill>
        </p:spPr>
        <p:txBody>
          <a:bodyPr rIns="108000" bIns="72000" anchor="ctr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umsplatzhalter 3"/>
          <p:cNvSpPr>
            <a:spLocks noGrp="1"/>
          </p:cNvSpPr>
          <p:nvPr userDrawn="1"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21" name="Fußzeilenplatzhalter 4"/>
          <p:cNvSpPr>
            <a:spLocks noGrp="1"/>
          </p:cNvSpPr>
          <p:nvPr userDrawn="1"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29" name="Foliennummernplatzhalter 5"/>
          <p:cNvSpPr>
            <a:spLocks noGrp="1"/>
          </p:cNvSpPr>
          <p:nvPr userDrawn="1"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1614-A6B4-4516-AAD0-DAB67A627F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447925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4608203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6768000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288000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_1co_3images H_6.5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87999" y="936000"/>
            <a:ext cx="2088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ct val="110000"/>
              </a:lnSpc>
              <a:defRPr sz="1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/>
          </p:nvPr>
        </p:nvSpPr>
        <p:spPr bwMode="ltGray">
          <a:xfrm>
            <a:off x="288000" y="3564000"/>
            <a:ext cx="2088488" cy="403939"/>
          </a:xfrm>
          <a:solidFill>
            <a:schemeClr val="accent1"/>
          </a:solidFill>
        </p:spPr>
        <p:txBody>
          <a:bodyPr tIns="54000" rIns="108000" bIns="72000" anchor="ctr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platzhalter 21"/>
          <p:cNvSpPr>
            <a:spLocks noGrp="1"/>
          </p:cNvSpPr>
          <p:nvPr>
            <p:ph type="body" sz="quarter" idx="16"/>
          </p:nvPr>
        </p:nvSpPr>
        <p:spPr bwMode="ltGray">
          <a:xfrm>
            <a:off x="2448299" y="3564000"/>
            <a:ext cx="2088488" cy="403939"/>
          </a:xfrm>
          <a:solidFill>
            <a:schemeClr val="accent1"/>
          </a:solidFill>
        </p:spPr>
        <p:txBody>
          <a:bodyPr tIns="54000" rIns="108000" bIns="72000" anchor="ctr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18"/>
          </p:nvPr>
        </p:nvSpPr>
        <p:spPr bwMode="ltGray">
          <a:xfrm>
            <a:off x="4607587" y="3564000"/>
            <a:ext cx="2088488" cy="403939"/>
          </a:xfrm>
          <a:solidFill>
            <a:schemeClr val="accent1"/>
          </a:solidFill>
        </p:spPr>
        <p:txBody>
          <a:bodyPr tIns="54000" rIns="108000" bIns="72000" anchor="ctr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platzhalter 21"/>
          <p:cNvSpPr>
            <a:spLocks noGrp="1"/>
          </p:cNvSpPr>
          <p:nvPr>
            <p:ph type="body" sz="quarter" idx="20"/>
          </p:nvPr>
        </p:nvSpPr>
        <p:spPr bwMode="ltGray">
          <a:xfrm>
            <a:off x="6768175" y="3564000"/>
            <a:ext cx="2088488" cy="403939"/>
          </a:xfrm>
          <a:solidFill>
            <a:schemeClr val="accent1"/>
          </a:solidFill>
        </p:spPr>
        <p:txBody>
          <a:bodyPr tIns="54000" rIns="108000" bIns="72000" anchor="ctr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umsplatzhalter 3"/>
          <p:cNvSpPr>
            <a:spLocks noGrp="1"/>
          </p:cNvSpPr>
          <p:nvPr userDrawn="1"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21" name="Fußzeilenplatzhalter 4"/>
          <p:cNvSpPr>
            <a:spLocks noGrp="1"/>
          </p:cNvSpPr>
          <p:nvPr userDrawn="1"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29" name="Foliennummernplatzhalter 5"/>
          <p:cNvSpPr>
            <a:spLocks noGrp="1"/>
          </p:cNvSpPr>
          <p:nvPr userDrawn="1"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1614-A6B4-4516-AAD0-DAB67A627F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447925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4608203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6768000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288000" y="3996000"/>
            <a:ext cx="2088000" cy="1384207"/>
          </a:xfrm>
        </p:spPr>
        <p:txBody>
          <a:bodyPr rIns="108000" bIns="72000">
            <a:spAutoFit/>
          </a:bodyPr>
          <a:lstStyle>
            <a:lvl1pPr>
              <a:lnSpc>
                <a:spcPct val="110000"/>
              </a:lnSpc>
              <a:defRPr sz="1100"/>
            </a:lvl1pPr>
            <a:lvl2pPr>
              <a:lnSpc>
                <a:spcPct val="110000"/>
              </a:lnSpc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3" name="Bildplatzhalter 19"/>
          <p:cNvSpPr>
            <a:spLocks noGrp="1"/>
          </p:cNvSpPr>
          <p:nvPr>
            <p:ph type="pic" sz="quarter" idx="28"/>
          </p:nvPr>
        </p:nvSpPr>
        <p:spPr>
          <a:xfrm>
            <a:off x="2448000" y="936000"/>
            <a:ext cx="2089150" cy="234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25" name="Bildplatzhalter 19"/>
          <p:cNvSpPr>
            <a:spLocks noGrp="1"/>
          </p:cNvSpPr>
          <p:nvPr>
            <p:ph type="pic" sz="quarter" idx="29"/>
          </p:nvPr>
        </p:nvSpPr>
        <p:spPr>
          <a:xfrm>
            <a:off x="4608000" y="936000"/>
            <a:ext cx="2089150" cy="234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27" name="Bildplatzhalter 19"/>
          <p:cNvSpPr>
            <a:spLocks noGrp="1"/>
          </p:cNvSpPr>
          <p:nvPr>
            <p:ph type="pic" sz="quarter" idx="30"/>
          </p:nvPr>
        </p:nvSpPr>
        <p:spPr>
          <a:xfrm>
            <a:off x="6767513" y="936000"/>
            <a:ext cx="2089150" cy="234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82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87338" y="936625"/>
            <a:ext cx="20891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180000" rIns="144000" bIns="14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</a:t>
            </a:r>
            <a:br>
              <a:rPr lang="de-DE" dirty="0" smtClean="0"/>
            </a:br>
            <a:r>
              <a:rPr lang="de-DE" dirty="0" err="1" smtClean="0"/>
              <a:t>format</a:t>
            </a:r>
            <a:r>
              <a:rPr lang="de-DE" dirty="0" smtClean="0"/>
              <a:t>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454275" y="3255963"/>
            <a:ext cx="42418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720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7338" y="6667614"/>
            <a:ext cx="64770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18.05.2017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47925" y="6667614"/>
            <a:ext cx="424815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69100" y="6667614"/>
            <a:ext cx="207645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2FCCD8-0D23-435D-8846-D0B98B47907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1" name="Grafik 9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56438" y="252413"/>
            <a:ext cx="18002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10"/>
          <p:cNvCxnSpPr/>
          <p:nvPr/>
        </p:nvCxnSpPr>
        <p:spPr bwMode="gray">
          <a:xfrm>
            <a:off x="287338" y="6588125"/>
            <a:ext cx="85693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 bwMode="gray">
          <a:xfrm>
            <a:off x="287338" y="863600"/>
            <a:ext cx="85693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6" y="153713"/>
            <a:ext cx="1889369" cy="65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75" r:id="rId4"/>
    <p:sldLayoutId id="2147483676" r:id="rId5"/>
    <p:sldLayoutId id="2147483667" r:id="rId6"/>
    <p:sldLayoutId id="2147483666" r:id="rId7"/>
    <p:sldLayoutId id="2147483669" r:id="rId8"/>
    <p:sldLayoutId id="2147483689" r:id="rId9"/>
    <p:sldLayoutId id="2147483668" r:id="rId10"/>
    <p:sldLayoutId id="2147483672" r:id="rId11"/>
    <p:sldLayoutId id="2147483677" r:id="rId12"/>
    <p:sldLayoutId id="2147483670" r:id="rId13"/>
    <p:sldLayoutId id="2147483671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8" r:id="rId21"/>
    <p:sldLayoutId id="2147483687" r:id="rId22"/>
    <p:sldLayoutId id="2147483686" r:id="rId23"/>
    <p:sldLayoutId id="2147483690" r:id="rId24"/>
    <p:sldLayoutId id="2147483674" r:id="rId25"/>
    <p:sldLayoutId id="2147483691" r:id="rId26"/>
    <p:sldLayoutId id="2147483692" r:id="rId2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rpoS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rpoS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rpoS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rpoS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rpoS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rpoS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rpoS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rpoS" pitchFamily="2" charset="0"/>
        </a:defRPr>
      </a:lvl9pPr>
    </p:titleStyle>
    <p:bodyStyle>
      <a:lvl1pPr algn="l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Font typeface="Arial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The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cable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drag-chains</a:t>
            </a:r>
            <a:endParaRPr lang="de-DE" sz="4400" b="1" i="0" baseline="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Webinar ÖLFLEX</a:t>
            </a:r>
            <a:r>
              <a:rPr lang="en-US" baseline="30000" dirty="0" smtClean="0"/>
              <a:t>®</a:t>
            </a:r>
            <a:r>
              <a:rPr lang="en-US" dirty="0" smtClean="0"/>
              <a:t> CONNECT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D70C6-7965-44C1-BD52-A0A5FFE9BDA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2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Maximum Filling</a:t>
            </a:r>
            <a:endParaRPr lang="de-DE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3335" y="4724400"/>
            <a:ext cx="85693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/>
              <a:t>How much should </a:t>
            </a:r>
            <a:r>
              <a:rPr lang="de-DE" altLang="en-US" sz="2800" dirty="0" smtClean="0"/>
              <a:t>a drag-chain be filled?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168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Maximum Filling</a:t>
            </a:r>
            <a:endParaRPr lang="de-DE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3335" y="4724400"/>
            <a:ext cx="85693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/>
              <a:t>How much should </a:t>
            </a:r>
            <a:r>
              <a:rPr lang="de-DE" altLang="en-US" sz="2800" dirty="0" smtClean="0"/>
              <a:t>a drag-chain be filled?</a:t>
            </a:r>
            <a:endParaRPr lang="de-DE" alt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3761021" y="2257880"/>
            <a:ext cx="1547343" cy="1510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Maximum Filling</a:t>
            </a:r>
            <a:endParaRPr lang="de-DE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3335" y="4724400"/>
            <a:ext cx="85693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/>
              <a:t>How much should </a:t>
            </a:r>
            <a:r>
              <a:rPr lang="de-DE" altLang="en-US" sz="2800" dirty="0" smtClean="0"/>
              <a:t>a drag-chain be filled?</a:t>
            </a:r>
            <a:endParaRPr lang="de-DE" alt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182880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74287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48607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40047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761021" y="2257880"/>
            <a:ext cx="1547343" cy="1510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Maximum Filling</a:t>
            </a:r>
            <a:endParaRPr lang="de-DE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3335" y="4724400"/>
            <a:ext cx="85693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/>
              <a:t>How much should </a:t>
            </a:r>
            <a:r>
              <a:rPr lang="de-DE" altLang="en-US" sz="2800" dirty="0" smtClean="0"/>
              <a:t>a drag-chain be filled?</a:t>
            </a:r>
            <a:endParaRPr lang="de-DE" alt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182880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28470" y="2257879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74287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2540" y="2257879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48607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485740" y="2257879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40047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400140" y="2257879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761021" y="2257880"/>
            <a:ext cx="1547343" cy="1510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Maximum Filling</a:t>
            </a:r>
            <a:endParaRPr lang="de-DE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3335" y="4724400"/>
            <a:ext cx="85693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/>
              <a:t>How much should </a:t>
            </a:r>
            <a:r>
              <a:rPr lang="de-DE" altLang="en-US" sz="2800" dirty="0" smtClean="0"/>
              <a:t>a drag-chain be filled?</a:t>
            </a:r>
            <a:endParaRPr lang="de-DE" alt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182880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28470" y="2257879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74287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2540" y="2257879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65727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656940" y="2257879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167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571340" y="2257879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48607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485740" y="2257879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400470" y="3057525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400140" y="2257879"/>
            <a:ext cx="838530" cy="752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Maximum Filling</a:t>
            </a:r>
            <a:endParaRPr lang="de-DE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3335" y="4724400"/>
            <a:ext cx="85693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/>
              <a:t>How much should </a:t>
            </a:r>
            <a:r>
              <a:rPr lang="de-DE" altLang="en-US" sz="2800" dirty="0" smtClean="0"/>
              <a:t>a drag-chain be filled?</a:t>
            </a:r>
            <a:endParaRPr lang="de-DE" alt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6172200" y="2762250"/>
            <a:ext cx="1143660" cy="1047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953000" y="2762250"/>
            <a:ext cx="1143660" cy="1047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200400" y="2286000"/>
            <a:ext cx="167706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52600" y="2438400"/>
            <a:ext cx="137226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10745" y="2286000"/>
            <a:ext cx="571830" cy="5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762170" y="2254510"/>
            <a:ext cx="571830" cy="5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716074" y="2209800"/>
            <a:ext cx="571830" cy="5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Maximum Filling</a:t>
            </a:r>
            <a:endParaRPr lang="de-DE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3335" y="4724400"/>
            <a:ext cx="85693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/>
              <a:t>How much should </a:t>
            </a:r>
            <a:r>
              <a:rPr lang="de-DE" altLang="en-US" sz="2800" dirty="0" smtClean="0"/>
              <a:t>a drag-chain be filled?</a:t>
            </a:r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Lapp, as cable specialist, we recommend not more than </a:t>
            </a:r>
            <a:r>
              <a:rPr lang="de-DE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r>
              <a:rPr lang="de-DE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space in the drag-chain.</a:t>
            </a:r>
            <a:endParaRPr lang="de-DE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1828800" y="2590800"/>
            <a:ext cx="1219200" cy="1177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124200" y="2590800"/>
            <a:ext cx="1219200" cy="1177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495800" y="2590800"/>
            <a:ext cx="1219200" cy="1177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>
            <a:off x="5943600" y="2590800"/>
            <a:ext cx="1219200" cy="1177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54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Maximum Filling</a:t>
            </a:r>
            <a:endParaRPr lang="de-DE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3335" y="4724400"/>
            <a:ext cx="85693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This is OK.</a:t>
            </a:r>
            <a:endParaRPr lang="de-DE" altLang="en-US" sz="2800" dirty="0">
              <a:solidFill>
                <a:schemeClr val="tx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61021" y="2299608"/>
            <a:ext cx="1547343" cy="1510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Maximum Filling</a:t>
            </a:r>
            <a:endParaRPr lang="de-DE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3335" y="4724400"/>
            <a:ext cx="85693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This is OK too. </a:t>
            </a:r>
            <a:br>
              <a:rPr lang="de-DE" altLang="en-US" sz="2800" dirty="0" smtClean="0"/>
            </a:br>
            <a:r>
              <a:rPr lang="de-DE" altLang="en-US" sz="2800" dirty="0" smtClean="0">
                <a:solidFill>
                  <a:schemeClr val="tx2"/>
                </a:solidFill>
              </a:rPr>
              <a:t>(situation dependent)</a:t>
            </a:r>
            <a:endParaRPr lang="de-DE" altLang="en-US" sz="2800" dirty="0">
              <a:solidFill>
                <a:schemeClr val="tx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66024" y="3013076"/>
            <a:ext cx="786976" cy="755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4812841"/>
            <a:ext cx="7344000" cy="68261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3200" dirty="0" smtClean="0">
                <a:solidFill>
                  <a:srgbClr val="FFFFFF"/>
                </a:solidFill>
              </a:rPr>
              <a:t>When </a:t>
            </a:r>
            <a:r>
              <a:rPr lang="de-DE" sz="3200" dirty="0">
                <a:solidFill>
                  <a:srgbClr val="FFFFFF"/>
                </a:solidFill>
              </a:rPr>
              <a:t>to use a </a:t>
            </a:r>
            <a:r>
              <a:rPr lang="de-DE" sz="3200" dirty="0" smtClean="0">
                <a:solidFill>
                  <a:srgbClr val="FFFFFF"/>
                </a:solidFill>
              </a:rPr>
              <a:t>separator</a:t>
            </a:r>
            <a:endParaRPr lang="de-DE" sz="3200" dirty="0">
              <a:solidFill>
                <a:srgbClr val="FFFFFF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D420-D641-486E-8FA3-647C093C8EE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Speaker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Webinar // The right cable layout for drag-chains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1A673508-5BB1-4A40-A1F5-59A9A48CE0A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1800" dirty="0" smtClean="0"/>
              <a:t>Frankie Poo</a:t>
            </a:r>
          </a:p>
          <a:p>
            <a:endParaRPr lang="de-DE" sz="1800" dirty="0"/>
          </a:p>
          <a:p>
            <a:r>
              <a:rPr lang="de-DE" sz="1800" dirty="0" smtClean="0"/>
              <a:t>Lapp Asia Pacific Pte Ltd</a:t>
            </a:r>
            <a:r>
              <a:rPr lang="de-DE" dirty="0" smtClean="0"/>
              <a:t>.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4" b="642"/>
          <a:stretch/>
        </p:blipFill>
        <p:spPr bwMode="auto">
          <a:xfrm>
            <a:off x="4631400" y="2209800"/>
            <a:ext cx="4284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0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When to use a separator</a:t>
            </a:r>
            <a:endParaRPr lang="de-DE" alt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50825" y="1855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Separator </a:t>
            </a:r>
            <a:r>
              <a:rPr lang="de-DE" altLang="en-US" sz="2800" dirty="0"/>
              <a:t>not needed, </a:t>
            </a:r>
            <a:r>
              <a:rPr lang="de-DE" altLang="en-US" sz="2800" dirty="0" smtClean="0"/>
              <a:t>when</a:t>
            </a:r>
            <a:endParaRPr lang="de-DE" altLang="en-US" sz="28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611188" y="2997200"/>
            <a:ext cx="91424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47675" indent="-4476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28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208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287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67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3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1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5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Ø1 </a:t>
            </a:r>
            <a:r>
              <a:rPr lang="de-DE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Ø2 </a:t>
            </a:r>
            <a:r>
              <a:rPr lang="de-DE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D*1.2</a:t>
            </a:r>
            <a:endParaRPr lang="de-DE" alt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endParaRPr lang="de-DE" altLang="en-US" sz="1200" dirty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de-DE" altLang="en-US" sz="2400" dirty="0">
                <a:solidFill>
                  <a:srgbClr val="FF6600"/>
                </a:solidFill>
              </a:rPr>
              <a:t>Example:</a:t>
            </a:r>
          </a:p>
          <a:p>
            <a:pPr>
              <a:buFontTx/>
              <a:buNone/>
            </a:pPr>
            <a:r>
              <a:rPr lang="de-DE" altLang="en-US" sz="2400" dirty="0" smtClean="0">
                <a:solidFill>
                  <a:srgbClr val="FF6600"/>
                </a:solidFill>
              </a:rPr>
              <a:t>Ø1 = 40 mm</a:t>
            </a:r>
          </a:p>
          <a:p>
            <a:pPr>
              <a:buFontTx/>
              <a:buNone/>
            </a:pPr>
            <a:r>
              <a:rPr lang="de-DE" altLang="en-US" sz="2400" dirty="0" smtClean="0">
                <a:solidFill>
                  <a:srgbClr val="FF6600"/>
                </a:solidFill>
              </a:rPr>
              <a:t>Ø2 = 40 mm</a:t>
            </a:r>
          </a:p>
          <a:p>
            <a:pPr>
              <a:buFontTx/>
              <a:buNone/>
            </a:pPr>
            <a:r>
              <a:rPr lang="de-DE" altLang="en-US" sz="2400" dirty="0" smtClean="0">
                <a:solidFill>
                  <a:srgbClr val="FF6600"/>
                </a:solidFill>
              </a:rPr>
              <a:t>D = 50 mm</a:t>
            </a:r>
            <a:endParaRPr lang="de-DE" altLang="en-US" sz="2400" dirty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de-DE" altLang="en-US" sz="2400" dirty="0" smtClean="0">
                <a:solidFill>
                  <a:srgbClr val="FF6600"/>
                </a:solidFill>
              </a:rPr>
              <a:t>40 mm + 40 mm = 80 mm</a:t>
            </a:r>
            <a:endParaRPr lang="de-DE" altLang="en-US" sz="2400" dirty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de-DE" altLang="en-US" sz="2400" dirty="0" smtClean="0">
                <a:solidFill>
                  <a:srgbClr val="FF6600"/>
                </a:solidFill>
              </a:rPr>
              <a:t>50 mm </a:t>
            </a:r>
            <a:r>
              <a:rPr lang="de-DE" altLang="en-US" sz="2400" dirty="0">
                <a:solidFill>
                  <a:srgbClr val="FF6600"/>
                </a:solidFill>
              </a:rPr>
              <a:t>* </a:t>
            </a:r>
            <a:r>
              <a:rPr lang="de-DE" altLang="en-US" sz="2400" dirty="0" smtClean="0">
                <a:solidFill>
                  <a:srgbClr val="FF6600"/>
                </a:solidFill>
              </a:rPr>
              <a:t>1.2 </a:t>
            </a:r>
            <a:r>
              <a:rPr lang="de-DE" altLang="en-US" sz="2400" dirty="0">
                <a:solidFill>
                  <a:srgbClr val="FF6600"/>
                </a:solidFill>
              </a:rPr>
              <a:t>= </a:t>
            </a:r>
            <a:r>
              <a:rPr lang="de-DE" altLang="en-US" sz="2400" dirty="0" smtClean="0">
                <a:solidFill>
                  <a:srgbClr val="FF6600"/>
                </a:solidFill>
              </a:rPr>
              <a:t>60 mm         80 </a:t>
            </a:r>
            <a:r>
              <a:rPr lang="de-DE" altLang="en-US" sz="2400" dirty="0">
                <a:solidFill>
                  <a:srgbClr val="FF6600"/>
                </a:solidFill>
              </a:rPr>
              <a:t>&gt; </a:t>
            </a:r>
            <a:r>
              <a:rPr lang="de-DE" altLang="en-US" sz="2400" dirty="0" smtClean="0">
                <a:solidFill>
                  <a:srgbClr val="FF6600"/>
                </a:solidFill>
              </a:rPr>
              <a:t>60  = </a:t>
            </a:r>
            <a:r>
              <a:rPr lang="de-DE" alt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Separator Needed</a:t>
            </a:r>
            <a:endParaRPr lang="en-US" alt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82" y="29972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5202804" y="3848326"/>
            <a:ext cx="1219200" cy="1177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en-US" dirty="0" smtClean="0">
                <a:solidFill>
                  <a:schemeClr val="bg1"/>
                </a:solidFill>
              </a:rPr>
              <a:t>Ø1</a:t>
            </a:r>
          </a:p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(40 mm)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53200" y="3848326"/>
            <a:ext cx="1219200" cy="1177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en-US" dirty="0" smtClean="0">
                <a:solidFill>
                  <a:schemeClr val="bg1"/>
                </a:solidFill>
              </a:rPr>
              <a:t>Ø2</a:t>
            </a:r>
          </a:p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(40mm)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78910" y="3352800"/>
            <a:ext cx="0" cy="17526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78910" y="3962400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(50 mm)</a:t>
            </a:r>
            <a:endParaRPr 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7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When to use a separator</a:t>
            </a:r>
            <a:endParaRPr lang="de-DE" alt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50825" y="1855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Separator is </a:t>
            </a:r>
            <a:r>
              <a:rPr lang="de-DE" altLang="en-US" sz="2800" dirty="0"/>
              <a:t>needed, </a:t>
            </a:r>
            <a:r>
              <a:rPr lang="de-DE" altLang="en-US" sz="2800" dirty="0" smtClean="0"/>
              <a:t>when</a:t>
            </a:r>
            <a:endParaRPr lang="de-DE" altLang="en-US" sz="28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82" y="29972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7878910" y="3352800"/>
            <a:ext cx="0" cy="17526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2484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83240" y="2281535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00800" y="2590800"/>
            <a:ext cx="381000" cy="6858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498204" y="3848326"/>
            <a:ext cx="1219200" cy="1177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en-US" dirty="0" smtClean="0">
                <a:solidFill>
                  <a:schemeClr val="bg1"/>
                </a:solidFill>
              </a:rPr>
              <a:t>Ø4 </a:t>
            </a:r>
            <a:r>
              <a:rPr lang="de-DE" altLang="en-US" sz="1100" dirty="0" smtClean="0">
                <a:solidFill>
                  <a:schemeClr val="bg1"/>
                </a:solidFill>
              </a:rPr>
              <a:t>(35mm)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8910" y="3962400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(50 mm)</a:t>
            </a:r>
            <a:endParaRPr 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02804" y="4118769"/>
            <a:ext cx="969396" cy="907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en-US" dirty="0" smtClean="0">
                <a:solidFill>
                  <a:schemeClr val="bg1"/>
                </a:solidFill>
              </a:rPr>
              <a:t>Ø3 </a:t>
            </a:r>
            <a:r>
              <a:rPr lang="de-DE" altLang="en-US" sz="1100" dirty="0" smtClean="0">
                <a:solidFill>
                  <a:schemeClr val="bg1"/>
                </a:solidFill>
              </a:rPr>
              <a:t>(22mm)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11188" y="2997200"/>
            <a:ext cx="91424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47675" indent="-4476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28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208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287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67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3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1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5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Ø3 </a:t>
            </a:r>
            <a:r>
              <a:rPr lang="de-DE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Ø4 </a:t>
            </a:r>
            <a:r>
              <a:rPr lang="de-DE" altLang="en-US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D*1.2</a:t>
            </a:r>
            <a:endParaRPr lang="de-DE" alt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endParaRPr lang="de-DE" altLang="en-US" sz="1200" dirty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de-DE" altLang="en-US" sz="2400" dirty="0">
                <a:solidFill>
                  <a:srgbClr val="FF6600"/>
                </a:solidFill>
              </a:rPr>
              <a:t>Example:</a:t>
            </a:r>
          </a:p>
          <a:p>
            <a:pPr>
              <a:buFontTx/>
              <a:buNone/>
            </a:pPr>
            <a:r>
              <a:rPr lang="de-DE" altLang="en-US" sz="2400" dirty="0" smtClean="0">
                <a:solidFill>
                  <a:srgbClr val="FF6600"/>
                </a:solidFill>
              </a:rPr>
              <a:t>Ø3 = 22 mm</a:t>
            </a:r>
          </a:p>
          <a:p>
            <a:pPr>
              <a:buFontTx/>
              <a:buNone/>
            </a:pPr>
            <a:r>
              <a:rPr lang="de-DE" altLang="en-US" sz="2400" dirty="0" smtClean="0">
                <a:solidFill>
                  <a:srgbClr val="FF6600"/>
                </a:solidFill>
              </a:rPr>
              <a:t>Ø4 = 35 mm</a:t>
            </a:r>
          </a:p>
          <a:p>
            <a:pPr>
              <a:buFontTx/>
              <a:buNone/>
            </a:pPr>
            <a:r>
              <a:rPr lang="de-DE" altLang="en-US" sz="2400" dirty="0" smtClean="0">
                <a:solidFill>
                  <a:srgbClr val="FF6600"/>
                </a:solidFill>
              </a:rPr>
              <a:t>D = 50 mm</a:t>
            </a:r>
            <a:endParaRPr lang="de-DE" altLang="en-US" sz="2400" dirty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de-DE" altLang="en-US" sz="2400" dirty="0" smtClean="0">
                <a:solidFill>
                  <a:srgbClr val="FF6600"/>
                </a:solidFill>
              </a:rPr>
              <a:t>22 mm + 35 mm = 57 mm</a:t>
            </a:r>
            <a:endParaRPr lang="de-DE" altLang="en-US" sz="2400" dirty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de-DE" altLang="en-US" sz="2400" dirty="0" smtClean="0">
                <a:solidFill>
                  <a:srgbClr val="FF6600"/>
                </a:solidFill>
              </a:rPr>
              <a:t>50 mm * 1.2 </a:t>
            </a:r>
            <a:r>
              <a:rPr lang="de-DE" altLang="en-US" sz="2400" dirty="0">
                <a:solidFill>
                  <a:srgbClr val="FF6600"/>
                </a:solidFill>
              </a:rPr>
              <a:t>= </a:t>
            </a:r>
            <a:r>
              <a:rPr lang="de-DE" altLang="en-US" sz="2400" dirty="0" smtClean="0">
                <a:solidFill>
                  <a:srgbClr val="FF6600"/>
                </a:solidFill>
              </a:rPr>
              <a:t>60 mm </a:t>
            </a:r>
            <a:endParaRPr lang="en-US" alt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220086" y="6121400"/>
            <a:ext cx="492391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47675" indent="-4476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28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208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287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67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3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1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5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de-DE" altLang="en-US" sz="2400" dirty="0" smtClean="0">
                <a:solidFill>
                  <a:srgbClr val="FF6600"/>
                </a:solidFill>
              </a:rPr>
              <a:t>57 </a:t>
            </a:r>
            <a:r>
              <a:rPr lang="de-DE" altLang="en-US" sz="24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de-DE" altLang="en-US" sz="2400" dirty="0" smtClean="0">
                <a:solidFill>
                  <a:srgbClr val="FF6600"/>
                </a:solidFill>
              </a:rPr>
              <a:t> 60  = </a:t>
            </a:r>
            <a:r>
              <a:rPr lang="de-DE" alt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 is Needed</a:t>
            </a:r>
            <a:endParaRPr lang="en-US" alt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5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When to use a separator</a:t>
            </a:r>
            <a:endParaRPr lang="de-DE" alt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50825" y="1855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Separator is </a:t>
            </a:r>
            <a:r>
              <a:rPr lang="de-DE" altLang="en-US" sz="2800" dirty="0"/>
              <a:t>needed, </a:t>
            </a:r>
            <a:r>
              <a:rPr lang="de-DE" altLang="en-US" sz="2800" dirty="0" smtClean="0"/>
              <a:t>when</a:t>
            </a:r>
            <a:endParaRPr lang="de-DE" altLang="en-US" sz="28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611188" y="3048000"/>
            <a:ext cx="91424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47675" indent="-4476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28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208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287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67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3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1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5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cables are </a:t>
            </a:r>
          </a:p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on top of each </a:t>
            </a:r>
          </a:p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</a:p>
          <a:p>
            <a:pPr>
              <a:buFontTx/>
              <a:buNone/>
            </a:pPr>
            <a:endParaRPr lang="de-DE" alt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82" y="29972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5182394" y="4411162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507916" y="3352800"/>
            <a:ext cx="0" cy="17526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07916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181600" y="375412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82" y="29972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When to use a separator</a:t>
            </a:r>
            <a:endParaRPr lang="de-DE" alt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50825" y="1855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Separator is </a:t>
            </a:r>
            <a:r>
              <a:rPr lang="de-DE" altLang="en-US" sz="2800" dirty="0"/>
              <a:t>needed, </a:t>
            </a:r>
            <a:r>
              <a:rPr lang="de-DE" altLang="en-US" sz="2800" dirty="0" smtClean="0"/>
              <a:t>when</a:t>
            </a:r>
            <a:endParaRPr lang="de-DE" altLang="en-US" sz="28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611188" y="3048000"/>
            <a:ext cx="91424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47675" indent="-4476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28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208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287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67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3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1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5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de-DE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more cables </a:t>
            </a:r>
          </a:p>
          <a:p>
            <a:pPr>
              <a:buFontTx/>
              <a:buNone/>
            </a:pPr>
            <a:r>
              <a:rPr lang="de-DE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place on top of </a:t>
            </a:r>
          </a:p>
          <a:p>
            <a:pPr>
              <a:buFontTx/>
              <a:buNone/>
            </a:pPr>
            <a:r>
              <a:rPr lang="de-DE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 other</a:t>
            </a:r>
            <a:endParaRPr lang="en-US" alt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2394" y="4411162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507916" y="3352800"/>
            <a:ext cx="0" cy="17526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07916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181600" y="375412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65520" y="4197350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65520" y="4641850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65520" y="3759200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82" y="29972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When to use a separator</a:t>
            </a:r>
            <a:endParaRPr lang="de-DE" alt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50825" y="1855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Separator is </a:t>
            </a:r>
            <a:r>
              <a:rPr lang="de-DE" altLang="en-US" sz="2800" dirty="0"/>
              <a:t>needed, </a:t>
            </a:r>
            <a:r>
              <a:rPr lang="de-DE" altLang="en-US" sz="2800" dirty="0" smtClean="0"/>
              <a:t>when</a:t>
            </a:r>
            <a:endParaRPr lang="de-DE" altLang="en-US" sz="28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611188" y="3048000"/>
            <a:ext cx="91424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47675" indent="-4476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28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208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287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67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3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1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5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one next to it</a:t>
            </a:r>
          </a:p>
        </p:txBody>
      </p:sp>
      <p:sp>
        <p:nvSpPr>
          <p:cNvPr id="16" name="Oval 15"/>
          <p:cNvSpPr/>
          <p:nvPr/>
        </p:nvSpPr>
        <p:spPr>
          <a:xfrm>
            <a:off x="5182394" y="4411162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507916" y="3352800"/>
            <a:ext cx="0" cy="17526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07916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181600" y="375412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65520" y="4197350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65520" y="4641850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65520" y="3759200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70370" y="44196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82" y="29972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When to use a separator</a:t>
            </a:r>
            <a:endParaRPr lang="de-DE" alt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50825" y="1855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Separator is </a:t>
            </a:r>
            <a:r>
              <a:rPr lang="de-DE" altLang="en-US" sz="2800" dirty="0"/>
              <a:t>needed, </a:t>
            </a:r>
            <a:r>
              <a:rPr lang="de-DE" altLang="en-US" sz="2800" dirty="0" smtClean="0"/>
              <a:t>when</a:t>
            </a:r>
            <a:endParaRPr lang="de-DE" altLang="en-US" sz="28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611188" y="3048000"/>
            <a:ext cx="91424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47675" indent="-4476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28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208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287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67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3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1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5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de-DE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one next to </a:t>
            </a: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</a:p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</a:p>
        </p:txBody>
      </p:sp>
      <p:sp>
        <p:nvSpPr>
          <p:cNvPr id="16" name="Oval 15"/>
          <p:cNvSpPr/>
          <p:nvPr/>
        </p:nvSpPr>
        <p:spPr>
          <a:xfrm>
            <a:off x="5182394" y="4411162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507916" y="3352800"/>
            <a:ext cx="0" cy="17526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07916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181600" y="375412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70370" y="44196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65520" y="4197350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65520" y="4641850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65520" y="3759200"/>
            <a:ext cx="41148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76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696200" y="4417715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95800" y="5927725"/>
            <a:ext cx="4673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alt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Separators are Needed</a:t>
            </a:r>
            <a:endParaRPr lang="en-US" alt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40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When to use a separator</a:t>
            </a:r>
            <a:endParaRPr lang="de-DE" alt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50825" y="1855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Separator is </a:t>
            </a:r>
            <a:r>
              <a:rPr lang="de-DE" altLang="en-US" sz="2800" dirty="0"/>
              <a:t>needed, </a:t>
            </a:r>
            <a:r>
              <a:rPr lang="de-DE" altLang="en-US" sz="2800" dirty="0" smtClean="0"/>
              <a:t>when</a:t>
            </a:r>
            <a:endParaRPr lang="de-DE" altLang="en-US" sz="28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611188" y="3048000"/>
            <a:ext cx="91424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47675" indent="-4476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28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208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287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67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3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1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5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different outer</a:t>
            </a:r>
          </a:p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jacket material are </a:t>
            </a:r>
          </a:p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82" y="29972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5202804" y="3848326"/>
            <a:ext cx="1219200" cy="1177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PVC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05600" y="3848326"/>
            <a:ext cx="1219200" cy="1177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en-US" dirty="0" smtClean="0">
                <a:solidFill>
                  <a:schemeClr val="bg1"/>
                </a:solidFill>
              </a:rPr>
              <a:t>PUR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507916" y="3352800"/>
            <a:ext cx="0" cy="17526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07916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97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97651" y="59277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de-DE" alt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 is </a:t>
            </a:r>
            <a:r>
              <a:rPr lang="de-DE" alt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</a:t>
            </a:r>
            <a:endParaRPr lang="en-US" alt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7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When to use a separator</a:t>
            </a:r>
            <a:endParaRPr lang="de-DE" alt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50825" y="1855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Separator is </a:t>
            </a:r>
            <a:r>
              <a:rPr lang="de-DE" altLang="en-US" sz="2800" dirty="0"/>
              <a:t>needed, </a:t>
            </a:r>
            <a:r>
              <a:rPr lang="de-DE" altLang="en-US" sz="2800" dirty="0" smtClean="0"/>
              <a:t>when</a:t>
            </a:r>
            <a:endParaRPr lang="de-DE" altLang="en-US" sz="28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611188" y="3048000"/>
            <a:ext cx="91424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47675" indent="-4476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28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208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287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67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3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1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5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different outer</a:t>
            </a:r>
          </a:p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jacket material are </a:t>
            </a:r>
          </a:p>
          <a:p>
            <a:pPr>
              <a:buFontTx/>
              <a:buNone/>
            </a:pPr>
            <a:r>
              <a:rPr lang="de-DE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ogether</a:t>
            </a:r>
          </a:p>
          <a:p>
            <a:pPr>
              <a:buFontTx/>
              <a:buNone/>
            </a:pPr>
            <a:endParaRPr lang="de-DE" alt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82" y="29972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5202804" y="4424065"/>
            <a:ext cx="609600" cy="601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PVC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507916" y="3352800"/>
            <a:ext cx="0" cy="17526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07916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200652" y="3790950"/>
            <a:ext cx="609600" cy="601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PVC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000" y="4419600"/>
            <a:ext cx="609600" cy="601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PVC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96000" y="3792468"/>
            <a:ext cx="609600" cy="601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When to use a separator</a:t>
            </a:r>
            <a:endParaRPr lang="de-DE" alt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50825" y="1855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Separator is </a:t>
            </a:r>
            <a:r>
              <a:rPr lang="de-DE" altLang="en-US" sz="2800" dirty="0"/>
              <a:t>needed, </a:t>
            </a:r>
            <a:r>
              <a:rPr lang="de-DE" altLang="en-US" sz="2800" dirty="0" smtClean="0"/>
              <a:t>when</a:t>
            </a:r>
            <a:endParaRPr lang="de-DE" altLang="en-US" sz="28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400" dirty="0"/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611188" y="3048000"/>
            <a:ext cx="91424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47675" indent="-4476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28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208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287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67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3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1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5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different outer</a:t>
            </a:r>
          </a:p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jacket material are </a:t>
            </a:r>
          </a:p>
          <a:p>
            <a:pPr>
              <a:buFontTx/>
              <a:buNone/>
            </a:pPr>
            <a:r>
              <a:rPr lang="de-DE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endParaRPr lang="en-US" alt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82" y="29972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5202804" y="4424065"/>
            <a:ext cx="609600" cy="601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PVC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507916" y="3352800"/>
            <a:ext cx="0" cy="17526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07916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200652" y="3790950"/>
            <a:ext cx="609600" cy="601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PVC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000" y="4419600"/>
            <a:ext cx="609600" cy="601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PVC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10400" y="4419600"/>
            <a:ext cx="609600" cy="601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96200" y="3276600"/>
            <a:ext cx="152400" cy="1981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47482" y="5927725"/>
            <a:ext cx="4822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alt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Separators are Needed</a:t>
            </a:r>
            <a:endParaRPr lang="en-US" alt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1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Interior Shelving Examples:</a:t>
            </a:r>
            <a:endParaRPr lang="de-DE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0" y="1742391"/>
            <a:ext cx="8641712" cy="4658409"/>
            <a:chOff x="304800" y="1514142"/>
            <a:chExt cx="8641712" cy="465840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30" y="1524000"/>
              <a:ext cx="4542154" cy="2514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514142"/>
              <a:ext cx="4526912" cy="2530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81400"/>
              <a:ext cx="4526912" cy="2514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657600"/>
              <a:ext cx="4526912" cy="2514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05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Webinar // The right cable layout for drag-chains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7241-7750-46D5-B20A-4A5D1015784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40000" y="1556792"/>
            <a:ext cx="4608000" cy="531208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/>
              <a:t>How to install media (cables, hoses, etc.) correctly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40000" y="2147648"/>
            <a:ext cx="4608000" cy="561272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How to design multi-layer cable layout for narrow spaces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540000" y="2771403"/>
            <a:ext cx="4608000" cy="360000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additional Design advice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540000" y="3203451"/>
            <a:ext cx="4608000" cy="360000"/>
          </a:xfrm>
        </p:spPr>
        <p:txBody>
          <a:bodyPr/>
          <a:lstStyle/>
          <a:p>
            <a:r>
              <a:rPr lang="en-US" dirty="0" smtClean="0"/>
              <a:t>4. Questions </a:t>
            </a:r>
            <a:r>
              <a:rPr lang="en-US" dirty="0"/>
              <a:t>and </a:t>
            </a:r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6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4410167"/>
            <a:ext cx="7344000" cy="1085284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design multi-layer cable layout for narrow spaces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dirty="0" smtClean="0">
                <a:latin typeface="Arial"/>
              </a:rPr>
              <a:t>DRAG CHAIN SYSTEM DESIGN - BASIC</a:t>
            </a:r>
            <a:endParaRPr lang="de-DE" sz="1400" b="0" i="0" baseline="0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Webinar // The right cable layout for drag-chains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D420-D641-486E-8FA3-647C093C8EE2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12143" y="2949912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b="1" dirty="0">
                <a:solidFill>
                  <a:schemeClr val="bg1"/>
                </a:solidFill>
              </a:rPr>
              <a:t>2</a:t>
            </a:r>
            <a:r>
              <a:rPr lang="de-DE" sz="10000" b="1" dirty="0" smtClean="0">
                <a:solidFill>
                  <a:schemeClr val="bg1"/>
                </a:solidFill>
              </a:rPr>
              <a:t>.</a:t>
            </a:r>
            <a:endParaRPr lang="en-US" sz="10000" b="1" dirty="0">
              <a:solidFill>
                <a:schemeClr val="bg1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250825" y="838200"/>
            <a:ext cx="80518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2325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0313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Cables laying next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to each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other</a:t>
            </a:r>
            <a:r>
              <a:rPr lang="en-US" altLang="en-US" dirty="0" smtClean="0">
                <a:sym typeface="Wingdings" pitchFamily="2" charset="2"/>
              </a:rPr>
              <a:t> (single row)</a:t>
            </a:r>
            <a:endParaRPr lang="en-US" altLang="en-US" dirty="0">
              <a:sym typeface="Wingdings" pitchFamily="2" charset="2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sym typeface="Wingdings" pitchFamily="2" charset="2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ym typeface="Wingdings" pitchFamily="2" charset="2"/>
              </a:rPr>
              <a:t> a) without separator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sym typeface="Wingdings" pitchFamily="2" charset="2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sz="1400" dirty="0">
              <a:sym typeface="Wingdings" pitchFamily="2" charset="2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ym typeface="Wingdings" pitchFamily="2" charset="2"/>
              </a:rPr>
              <a:t> b) with </a:t>
            </a:r>
            <a:r>
              <a:rPr lang="en-US" altLang="en-US" dirty="0" smtClean="0">
                <a:sym typeface="Wingdings" pitchFamily="2" charset="2"/>
              </a:rPr>
              <a:t>separators</a:t>
            </a:r>
            <a:endParaRPr lang="en-US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93" y="2590800"/>
            <a:ext cx="4410251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5113825" y="3151701"/>
            <a:ext cx="775251" cy="787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06549" y="3151701"/>
            <a:ext cx="775251" cy="787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44749" y="3151701"/>
            <a:ext cx="775251" cy="787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7730298" y="3151701"/>
            <a:ext cx="775251" cy="787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648200" y="4629150"/>
            <a:ext cx="4410251" cy="1695450"/>
            <a:chOff x="4648200" y="4629150"/>
            <a:chExt cx="4410251" cy="16954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629150"/>
              <a:ext cx="4410251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5132733" y="5476875"/>
              <a:ext cx="506068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130302" y="5476875"/>
              <a:ext cx="527744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072930" y="5495925"/>
              <a:ext cx="527744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8001000" y="5476875"/>
              <a:ext cx="523456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867400" y="481965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81800" y="48133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72400" y="48133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61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250825" y="838200"/>
            <a:ext cx="80518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2325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0313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Cables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on top of each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other</a:t>
            </a:r>
            <a:r>
              <a:rPr lang="en-US" altLang="en-US" dirty="0" smtClean="0">
                <a:sym typeface="Wingdings" pitchFamily="2" charset="2"/>
              </a:rPr>
              <a:t> (two rows)</a:t>
            </a:r>
            <a:endParaRPr lang="en-US" altLang="en-US" dirty="0"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ym typeface="Wingdings" pitchFamily="2" charset="2"/>
              </a:rPr>
              <a:t> a) </a:t>
            </a:r>
            <a:r>
              <a:rPr lang="en-US" altLang="en-US" dirty="0" smtClean="0">
                <a:sym typeface="Wingdings" pitchFamily="2" charset="2"/>
              </a:rPr>
              <a:t>with separators</a:t>
            </a:r>
            <a:endParaRPr lang="en-US" altLang="en-US" dirty="0">
              <a:sym typeface="Wingdings" pitchFamily="2" charset="2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dirty="0" smtClean="0">
              <a:sym typeface="Wingdings" pitchFamily="2" charset="2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sym typeface="Wingdings" pitchFamily="2" charset="2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sz="1400" dirty="0">
              <a:sym typeface="Wingdings" pitchFamily="2" charset="2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ym typeface="Wingdings" pitchFamily="2" charset="2"/>
              </a:rPr>
              <a:t> b) with </a:t>
            </a:r>
            <a:r>
              <a:rPr lang="en-US" altLang="en-US" dirty="0" smtClean="0">
                <a:sym typeface="Wingdings" pitchFamily="2" charset="2"/>
              </a:rPr>
              <a:t>shelving system</a:t>
            </a:r>
            <a:endParaRPr lang="en-US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00550"/>
            <a:ext cx="4410251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132733" y="5248275"/>
            <a:ext cx="506068" cy="501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715000" y="5257800"/>
            <a:ext cx="527744" cy="501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891955" y="5267325"/>
            <a:ext cx="527744" cy="501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8058569" y="5257800"/>
            <a:ext cx="523456" cy="501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 flipH="1">
            <a:off x="5029197" y="5035550"/>
            <a:ext cx="3657599" cy="6985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21" y="1752600"/>
            <a:ext cx="4410251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5157746" y="2723314"/>
            <a:ext cx="404854" cy="400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38800" y="1943100"/>
            <a:ext cx="76200" cy="1295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50092" y="2311084"/>
            <a:ext cx="404854" cy="400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629544" y="4743450"/>
            <a:ext cx="263872" cy="250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6746528" y="4743450"/>
            <a:ext cx="263872" cy="250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7584728" y="4743450"/>
            <a:ext cx="263872" cy="250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6096000" y="4743450"/>
            <a:ext cx="263872" cy="250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7924800" y="4743450"/>
            <a:ext cx="263872" cy="250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6301681" y="5257800"/>
            <a:ext cx="527744" cy="501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467600" y="5257800"/>
            <a:ext cx="523456" cy="501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7239000" y="4743450"/>
            <a:ext cx="263872" cy="250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5843546" y="2731434"/>
            <a:ext cx="404854" cy="400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324600" y="1951220"/>
            <a:ext cx="76200" cy="1295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835892" y="2319204"/>
            <a:ext cx="404854" cy="400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529346" y="2731434"/>
            <a:ext cx="404854" cy="400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086600" y="1951220"/>
            <a:ext cx="76200" cy="1295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536682" y="2319204"/>
            <a:ext cx="404854" cy="400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7291346" y="2731434"/>
            <a:ext cx="404854" cy="400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848600" y="1951220"/>
            <a:ext cx="76200" cy="1295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283692" y="2319204"/>
            <a:ext cx="404854" cy="400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8053346" y="2731434"/>
            <a:ext cx="404854" cy="400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8045692" y="2319204"/>
            <a:ext cx="404854" cy="400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250825" y="838200"/>
            <a:ext cx="80518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2325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0313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Cables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on top of each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other</a:t>
            </a:r>
            <a:r>
              <a:rPr lang="en-US" altLang="en-US" dirty="0" smtClean="0">
                <a:sym typeface="Wingdings" pitchFamily="2" charset="2"/>
              </a:rPr>
              <a:t> (three rows)</a:t>
            </a:r>
            <a:endParaRPr lang="en-US" altLang="en-US" dirty="0"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dirty="0" smtClean="0"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dirty="0" smtClean="0"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>
                <a:sym typeface="Wingdings" pitchFamily="2" charset="2"/>
              </a:rPr>
              <a:t>a) </a:t>
            </a:r>
            <a:r>
              <a:rPr lang="en-US" altLang="en-US" dirty="0" smtClean="0">
                <a:sym typeface="Wingdings" pitchFamily="2" charset="2"/>
              </a:rPr>
              <a:t>with separators</a:t>
            </a:r>
            <a:endParaRPr lang="en-US" altLang="en-US" dirty="0">
              <a:sym typeface="Wingdings" pitchFamily="2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28521" y="2514600"/>
            <a:ext cx="4410251" cy="1695450"/>
            <a:chOff x="4628521" y="2590800"/>
            <a:chExt cx="4410251" cy="169545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521" y="2590800"/>
              <a:ext cx="4410251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5265455" y="367168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38800" y="27813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7801" y="3342315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257800" y="300990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798855" y="367168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2200" y="27813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1" y="3342315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791200" y="300990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6332255" y="367168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705600" y="27813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324601" y="3342315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6324600" y="300990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6865655" y="367168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39000" y="27813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6858001" y="3342315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00990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7399055" y="367168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72400" y="27813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391401" y="3342315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391400" y="300990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7932455" y="367168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305800" y="27813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7924801" y="3342315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7924800" y="300990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0824" y="5867400"/>
            <a:ext cx="8787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If possible, avoid placing 3 or more similar and/or different cables or hoses into one </a:t>
            </a:r>
            <a:r>
              <a:rPr lang="en-US" sz="1600" i="1" dirty="0" smtClean="0">
                <a:solidFill>
                  <a:schemeClr val="tx2"/>
                </a:solidFill>
              </a:rPr>
              <a:t>cavity compartment</a:t>
            </a:r>
            <a:r>
              <a:rPr lang="en-US" sz="1600" i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0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250825" y="843434"/>
            <a:ext cx="80518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2325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0313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Design to avoid when possible</a:t>
            </a:r>
            <a:endParaRPr lang="en-US" altLang="en-US" dirty="0"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dirty="0" smtClean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791" y="5715000"/>
            <a:ext cx="542167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What is not so good with this solution?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28521" y="1962150"/>
            <a:ext cx="4410251" cy="1695450"/>
            <a:chOff x="4628521" y="1962150"/>
            <a:chExt cx="4410251" cy="169545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521" y="1962150"/>
              <a:ext cx="4410251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5265455" y="30430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301119" y="2686052"/>
              <a:ext cx="218622" cy="21647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257800" y="22663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798855" y="30430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5834519" y="2686052"/>
              <a:ext cx="218622" cy="21647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791200" y="22663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6332255" y="30430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357941" y="2686052"/>
              <a:ext cx="218622" cy="21647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324600" y="22663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6865655" y="30430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29200" y="2597466"/>
              <a:ext cx="3581400" cy="4571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901319" y="2686052"/>
              <a:ext cx="218622" cy="21647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6858000" y="22663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7399055" y="30430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7434719" y="2686052"/>
              <a:ext cx="218622" cy="21647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7391400" y="22663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7932455" y="30430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7968119" y="2686052"/>
              <a:ext cx="218622" cy="21647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7924800" y="22663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29200" y="2926081"/>
              <a:ext cx="3581400" cy="4571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3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28521" y="1962150"/>
            <a:ext cx="4410251" cy="1695450"/>
            <a:chOff x="4628521" y="3333750"/>
            <a:chExt cx="4410251" cy="169545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521" y="3333750"/>
              <a:ext cx="4410251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5265455" y="44146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301119" y="4057652"/>
              <a:ext cx="218622" cy="2164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257800" y="36379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798855" y="44146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834519" y="4057652"/>
              <a:ext cx="218622" cy="2164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791200" y="36379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6332255" y="44146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357941" y="4057652"/>
              <a:ext cx="218622" cy="2164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6324600" y="36379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6865655" y="44146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29200" y="3969066"/>
              <a:ext cx="3581400" cy="4571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6901319" y="4057652"/>
              <a:ext cx="218622" cy="2164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6379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7399055" y="44146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434719" y="4057652"/>
              <a:ext cx="218622" cy="2164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391400" y="36379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7932455" y="441463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7968119" y="4057652"/>
              <a:ext cx="218622" cy="2164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7924800" y="3637920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29200" y="4297681"/>
              <a:ext cx="3581400" cy="4571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" y="3487543"/>
            <a:ext cx="83820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FontTx/>
              <a:buChar char="-"/>
            </a:pPr>
            <a:r>
              <a:rPr lang="en-US" altLang="en-US" sz="2400" b="1" dirty="0">
                <a:sym typeface="Wingdings" pitchFamily="2" charset="2"/>
              </a:rPr>
              <a:t>Cables in the middle </a:t>
            </a:r>
            <a:r>
              <a:rPr lang="en-US" altLang="en-US" sz="2400" b="1" dirty="0" smtClean="0">
                <a:sym typeface="Wingdings" pitchFamily="2" charset="2"/>
              </a:rPr>
              <a:t>layer </a:t>
            </a:r>
            <a:br>
              <a:rPr lang="en-US" altLang="en-US" sz="2400" b="1" dirty="0" smtClean="0">
                <a:sym typeface="Wingdings" pitchFamily="2" charset="2"/>
              </a:rPr>
            </a:br>
            <a:r>
              <a:rPr lang="en-US" altLang="en-US" sz="2400" b="1" dirty="0" smtClean="0">
                <a:sym typeface="Wingdings" pitchFamily="2" charset="2"/>
              </a:rPr>
              <a:t>cannot </a:t>
            </a:r>
            <a:r>
              <a:rPr lang="en-US" altLang="en-US" sz="2400" b="1" dirty="0">
                <a:sym typeface="Wingdings" pitchFamily="2" charset="2"/>
              </a:rPr>
              <a:t>be reached when </a:t>
            </a:r>
            <a:r>
              <a:rPr lang="en-US" altLang="en-US" sz="2400" b="1" dirty="0" smtClean="0">
                <a:sym typeface="Wingdings" pitchFamily="2" charset="2"/>
              </a:rPr>
              <a:t/>
            </a:r>
            <a:br>
              <a:rPr lang="en-US" altLang="en-US" sz="2400" b="1" dirty="0" smtClean="0">
                <a:sym typeface="Wingdings" pitchFamily="2" charset="2"/>
              </a:rPr>
            </a:br>
            <a:r>
              <a:rPr lang="en-US" altLang="en-US" sz="2400" b="1" dirty="0" smtClean="0">
                <a:sym typeface="Wingdings" pitchFamily="2" charset="2"/>
              </a:rPr>
              <a:t>changing them</a:t>
            </a:r>
            <a:br>
              <a:rPr lang="en-US" altLang="en-US" sz="2400" b="1" dirty="0" smtClean="0">
                <a:sym typeface="Wingdings" pitchFamily="2" charset="2"/>
              </a:rPr>
            </a:br>
            <a:endParaRPr lang="en-US" altLang="en-US" sz="2400" b="1" dirty="0" smtClean="0">
              <a:sym typeface="Wingdings" pitchFamily="2" charset="2"/>
            </a:endParaRPr>
          </a:p>
          <a:p>
            <a:pPr>
              <a:spcBef>
                <a:spcPct val="40000"/>
              </a:spcBef>
              <a:buFontTx/>
              <a:buChar char="-"/>
            </a:pPr>
            <a:r>
              <a:rPr lang="en-US" altLang="en-US" sz="2400" b="1" dirty="0" smtClean="0">
                <a:sym typeface="Wingdings" pitchFamily="2" charset="2"/>
              </a:rPr>
              <a:t>If the damage cable is pre-assembled with connector, customer will need to remove a lot of cables from the drag-chain to install the replacement cable.</a:t>
            </a:r>
            <a:endParaRPr lang="en-US" altLang="en-US" sz="2400" b="1" dirty="0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50825" y="843434"/>
            <a:ext cx="80518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2325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0313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Design to avoid when possible</a:t>
            </a:r>
            <a:endParaRPr lang="en-US" altLang="en-US" dirty="0"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14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21" y="1962150"/>
            <a:ext cx="4410251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5265455" y="3043030"/>
            <a:ext cx="303641" cy="30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301119" y="2686052"/>
            <a:ext cx="218622" cy="2164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798855" y="3043030"/>
            <a:ext cx="303641" cy="30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834519" y="2686052"/>
            <a:ext cx="218622" cy="2164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332255" y="3043030"/>
            <a:ext cx="303641" cy="30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357941" y="2686052"/>
            <a:ext cx="218622" cy="2164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865655" y="3043030"/>
            <a:ext cx="303641" cy="30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901319" y="2686052"/>
            <a:ext cx="218622" cy="2164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7399055" y="3043030"/>
            <a:ext cx="303641" cy="30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434719" y="2686052"/>
            <a:ext cx="218622" cy="2164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932455" y="3043030"/>
            <a:ext cx="303641" cy="30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7968119" y="2686052"/>
            <a:ext cx="218622" cy="2164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29200" y="2926081"/>
            <a:ext cx="35814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3487543"/>
            <a:ext cx="83820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FontTx/>
              <a:buChar char="-"/>
            </a:pPr>
            <a:r>
              <a:rPr lang="en-US" altLang="en-US" sz="2400" b="1" dirty="0">
                <a:sym typeface="Wingdings" pitchFamily="2" charset="2"/>
              </a:rPr>
              <a:t>Cables in the middle </a:t>
            </a:r>
            <a:r>
              <a:rPr lang="en-US" altLang="en-US" sz="2400" b="1" dirty="0" smtClean="0">
                <a:sym typeface="Wingdings" pitchFamily="2" charset="2"/>
              </a:rPr>
              <a:t>layer </a:t>
            </a:r>
            <a:br>
              <a:rPr lang="en-US" altLang="en-US" sz="2400" b="1" dirty="0" smtClean="0">
                <a:sym typeface="Wingdings" pitchFamily="2" charset="2"/>
              </a:rPr>
            </a:br>
            <a:r>
              <a:rPr lang="en-US" altLang="en-US" sz="2400" b="1" dirty="0" smtClean="0">
                <a:sym typeface="Wingdings" pitchFamily="2" charset="2"/>
              </a:rPr>
              <a:t>cannot </a:t>
            </a:r>
            <a:r>
              <a:rPr lang="en-US" altLang="en-US" sz="2400" b="1" dirty="0">
                <a:sym typeface="Wingdings" pitchFamily="2" charset="2"/>
              </a:rPr>
              <a:t>be reached when </a:t>
            </a:r>
            <a:r>
              <a:rPr lang="en-US" altLang="en-US" sz="2400" b="1" dirty="0" smtClean="0">
                <a:sym typeface="Wingdings" pitchFamily="2" charset="2"/>
              </a:rPr>
              <a:t/>
            </a:r>
            <a:br>
              <a:rPr lang="en-US" altLang="en-US" sz="2400" b="1" dirty="0" smtClean="0">
                <a:sym typeface="Wingdings" pitchFamily="2" charset="2"/>
              </a:rPr>
            </a:br>
            <a:r>
              <a:rPr lang="en-US" altLang="en-US" sz="2400" b="1" dirty="0" smtClean="0">
                <a:sym typeface="Wingdings" pitchFamily="2" charset="2"/>
              </a:rPr>
              <a:t>changing them</a:t>
            </a:r>
            <a:br>
              <a:rPr lang="en-US" altLang="en-US" sz="2400" b="1" dirty="0" smtClean="0">
                <a:sym typeface="Wingdings" pitchFamily="2" charset="2"/>
              </a:rPr>
            </a:br>
            <a:endParaRPr lang="en-US" altLang="en-US" sz="2400" b="1" dirty="0" smtClean="0">
              <a:sym typeface="Wingdings" pitchFamily="2" charset="2"/>
            </a:endParaRPr>
          </a:p>
          <a:p>
            <a:pPr>
              <a:spcBef>
                <a:spcPct val="40000"/>
              </a:spcBef>
              <a:buFontTx/>
              <a:buChar char="-"/>
            </a:pPr>
            <a:r>
              <a:rPr lang="en-US" altLang="en-US" sz="2400" b="1" dirty="0" smtClean="0">
                <a:sym typeface="Wingdings" pitchFamily="2" charset="2"/>
              </a:rPr>
              <a:t>If the damage cable is pre-assembled with connector, customer will need to remove a lot of cables from the drag-chain to install the replacement cable.</a:t>
            </a:r>
            <a:endParaRPr lang="en-US" alt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076827" y="1828800"/>
            <a:ext cx="350519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50825" y="843434"/>
            <a:ext cx="80518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2325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0313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Design to avoid when possible</a:t>
            </a:r>
            <a:endParaRPr lang="en-US" altLang="en-US" dirty="0">
              <a:sym typeface="Wingdings" pitchFamily="2" charset="2"/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FontTx/>
              <a:buNone/>
            </a:pPr>
            <a:endParaRPr lang="en-US" alt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01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282657"/>
              </p:ext>
            </p:extLst>
          </p:nvPr>
        </p:nvGraphicFramePr>
        <p:xfrm>
          <a:off x="76200" y="1447800"/>
          <a:ext cx="8915400" cy="261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Solid Edge Draft Document" r:id="rId4" imgW="15573240" imgH="4562640" progId="SolidEdge.DraftDocument">
                  <p:embed/>
                </p:oleObj>
              </mc:Choice>
              <mc:Fallback>
                <p:oleObj name="Solid Edge Draft Document" r:id="rId4" imgW="15573240" imgH="4562640" progId="SolidEdge.Draft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447800"/>
                        <a:ext cx="8915400" cy="2611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055165"/>
              </p:ext>
            </p:extLst>
          </p:nvPr>
        </p:nvGraphicFramePr>
        <p:xfrm>
          <a:off x="2362200" y="4495800"/>
          <a:ext cx="3943350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Solid Edge Draft Document" r:id="rId6" imgW="7886880" imgH="3381480" progId="SolidEdge.DraftDocument">
                  <p:embed/>
                </p:oleObj>
              </mc:Choice>
              <mc:Fallback>
                <p:oleObj name="Solid Edge Draft Document" r:id="rId6" imgW="7886880" imgH="3381480" progId="SolidEdge.Draft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200" y="4495800"/>
                        <a:ext cx="3943350" cy="169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2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023805"/>
              </p:ext>
            </p:extLst>
          </p:nvPr>
        </p:nvGraphicFramePr>
        <p:xfrm>
          <a:off x="76200" y="990600"/>
          <a:ext cx="8991600" cy="24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Solid Edge Draft Document" r:id="rId4" imgW="15392520" imgH="4267080" progId="SolidEdge.DraftDocument">
                  <p:embed/>
                </p:oleObj>
              </mc:Choice>
              <mc:Fallback>
                <p:oleObj name="Solid Edge Draft Document" r:id="rId4" imgW="15392520" imgH="4267080" progId="SolidEdge.Draft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990600"/>
                        <a:ext cx="8991600" cy="24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79067"/>
              </p:ext>
            </p:extLst>
          </p:nvPr>
        </p:nvGraphicFramePr>
        <p:xfrm>
          <a:off x="76200" y="3886200"/>
          <a:ext cx="8969829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" name="Solid Edge Draft Document" r:id="rId6" imgW="15573240" imgH="4543560" progId="SolidEdge.DraftDocument">
                  <p:embed/>
                </p:oleObj>
              </mc:Choice>
              <mc:Fallback>
                <p:oleObj name="Solid Edge Draft Document" r:id="rId6" imgW="15573240" imgH="4543560" progId="SolidEdge.Draft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" y="3886200"/>
                        <a:ext cx="8969829" cy="261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2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7753"/>
              </p:ext>
            </p:extLst>
          </p:nvPr>
        </p:nvGraphicFramePr>
        <p:xfrm>
          <a:off x="6217" y="914400"/>
          <a:ext cx="9157399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Solid Edge Draft Document" r:id="rId3" imgW="19164240" imgH="4543560" progId="SolidEdge.DraftDocument">
                  <p:embed/>
                </p:oleObj>
              </mc:Choice>
              <mc:Fallback>
                <p:oleObj name="Solid Edge Draft Document" r:id="rId3" imgW="19164240" imgH="4543560" progId="SolidEdge.Draft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7" y="914400"/>
                        <a:ext cx="9157399" cy="217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2959"/>
              </p:ext>
            </p:extLst>
          </p:nvPr>
        </p:nvGraphicFramePr>
        <p:xfrm>
          <a:off x="533400" y="4114800"/>
          <a:ext cx="7711289" cy="2253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Solid Edge Draft Document" r:id="rId5" imgW="15554160" imgH="4543560" progId="SolidEdge.DraftDocument">
                  <p:embed/>
                </p:oleObj>
              </mc:Choice>
              <mc:Fallback>
                <p:oleObj name="Solid Edge Draft Document" r:id="rId5" imgW="15554160" imgH="4543560" progId="SolidEdge.Draft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114800"/>
                        <a:ext cx="7711289" cy="2253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4410167"/>
            <a:ext cx="7344000" cy="1085284"/>
          </a:xfrm>
        </p:spPr>
        <p:txBody>
          <a:bodyPr/>
          <a:lstStyle/>
          <a:p>
            <a:r>
              <a:rPr lang="en-US" dirty="0"/>
              <a:t>How to install media (cables, hoses, etc.) correctly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Webinar // The right cable layout for drag-chains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D420-D641-486E-8FA3-647C093C8EE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12143" y="2949912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b="1" dirty="0" smtClean="0">
                <a:solidFill>
                  <a:schemeClr val="bg1"/>
                </a:solidFill>
              </a:rPr>
              <a:t>1.</a:t>
            </a:r>
            <a:endParaRPr lang="en-US" sz="10000" b="1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9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19832"/>
              </p:ext>
            </p:extLst>
          </p:nvPr>
        </p:nvGraphicFramePr>
        <p:xfrm>
          <a:off x="163286" y="2133600"/>
          <a:ext cx="9056914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Solid Edge Draft Document" r:id="rId4" imgW="15573240" imgH="4543560" progId="SolidEdge.DraftDocument">
                  <p:embed/>
                </p:oleObj>
              </mc:Choice>
              <mc:Fallback>
                <p:oleObj name="Solid Edge Draft Document" r:id="rId4" imgW="15573240" imgH="4543560" progId="SolidEdge.Draft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86" y="2133600"/>
                        <a:ext cx="9056914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262315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86115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59" y="32766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2" y="3309933"/>
            <a:ext cx="942978" cy="94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4" r="-1"/>
          <a:stretch/>
        </p:blipFill>
        <p:spPr bwMode="auto">
          <a:xfrm>
            <a:off x="0" y="4945268"/>
            <a:ext cx="2133600" cy="160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05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00052 -0.0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469 -0.070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0157 -0.09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4878565"/>
            <a:ext cx="7344000" cy="616886"/>
          </a:xfrm>
        </p:spPr>
        <p:txBody>
          <a:bodyPr/>
          <a:lstStyle/>
          <a:p>
            <a:r>
              <a:rPr lang="en-US" dirty="0" smtClean="0"/>
              <a:t>additional Design advice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Webinar // The right cable layout for drag-chains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D420-D641-486E-8FA3-647C093C8EE2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12143" y="350100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b="1" dirty="0">
                <a:solidFill>
                  <a:schemeClr val="bg1"/>
                </a:solidFill>
              </a:rPr>
              <a:t>3</a:t>
            </a:r>
            <a:r>
              <a:rPr lang="de-DE" sz="10000" b="1" dirty="0" smtClean="0">
                <a:solidFill>
                  <a:schemeClr val="bg1"/>
                </a:solidFill>
              </a:rPr>
              <a:t>.</a:t>
            </a:r>
            <a:endParaRPr lang="en-US" sz="10000" b="1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0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55788"/>
            <a:ext cx="8642350" cy="4452937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de-DE" altLang="en-US" sz="2400" dirty="0" smtClean="0"/>
              <a:t>1. Separators are </a:t>
            </a:r>
            <a:r>
              <a:rPr lang="de-DE" altLang="en-US" sz="2400" dirty="0"/>
              <a:t>typically assembled </a:t>
            </a:r>
            <a:r>
              <a:rPr lang="de-DE" altLang="en-US" sz="2400" dirty="0" smtClean="0"/>
              <a:t>every alternate </a:t>
            </a:r>
            <a:r>
              <a:rPr lang="de-DE" altLang="en-US" sz="2400" dirty="0"/>
              <a:t>link</a:t>
            </a:r>
          </a:p>
          <a:p>
            <a:pPr marL="347663" indent="-347663">
              <a:lnSpc>
                <a:spcPct val="120000"/>
              </a:lnSpc>
            </a:pPr>
            <a:endParaRPr lang="de-DE" altLang="en-US" sz="2400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448800" cy="46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253408">
            <a:off x="6983820" y="3700821"/>
            <a:ext cx="228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2253408">
            <a:off x="5307420" y="3700821"/>
            <a:ext cx="228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2253408">
            <a:off x="3631020" y="3696168"/>
            <a:ext cx="228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 rot="2253408">
            <a:off x="1847942" y="3653660"/>
            <a:ext cx="228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32004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3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55788"/>
            <a:ext cx="8642350" cy="4452937"/>
          </a:xfrm>
          <a:noFill/>
          <a:ln/>
        </p:spPr>
        <p:txBody>
          <a:bodyPr lIns="92075" tIns="46038" rIns="92075" bIns="46038"/>
          <a:lstStyle/>
          <a:p>
            <a:pPr marL="347663" indent="-347663">
              <a:lnSpc>
                <a:spcPct val="120000"/>
              </a:lnSpc>
            </a:pPr>
            <a:r>
              <a:rPr lang="de-DE" altLang="en-US" sz="2400" dirty="0" smtClean="0"/>
              <a:t>2. The cable‘s </a:t>
            </a:r>
            <a:r>
              <a:rPr lang="de-DE" altLang="en-US" sz="2400" dirty="0"/>
              <a:t>weight should be symmetrically distributed along </a:t>
            </a:r>
            <a:r>
              <a:rPr lang="de-DE" altLang="en-US" sz="2400" dirty="0" smtClean="0"/>
              <a:t>the </a:t>
            </a:r>
            <a:r>
              <a:rPr lang="de-DE" altLang="en-US" sz="2400" dirty="0"/>
              <a:t>width of </a:t>
            </a:r>
            <a:r>
              <a:rPr lang="de-DE" altLang="en-US" sz="2400" dirty="0" smtClean="0"/>
              <a:t>the drag-chain</a:t>
            </a:r>
          </a:p>
          <a:p>
            <a:pPr>
              <a:lnSpc>
                <a:spcPct val="120000"/>
              </a:lnSpc>
            </a:pPr>
            <a:endParaRPr lang="de-DE" altLang="en-US" sz="2400" dirty="0" smtClean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76549" y="4724400"/>
            <a:ext cx="4410251" cy="1695450"/>
            <a:chOff x="4648200" y="4867275"/>
            <a:chExt cx="4410251" cy="1695450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867275"/>
              <a:ext cx="4410251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7520416" y="5883543"/>
              <a:ext cx="355836" cy="3106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126296" y="5715000"/>
              <a:ext cx="527744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059996" y="5715000"/>
              <a:ext cx="527744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8400" y="50673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91400" y="506095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24800" y="506095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15000" y="50673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836920" y="5905500"/>
              <a:ext cx="355836" cy="3106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391905" y="5351148"/>
              <a:ext cx="904456" cy="872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6449410" y="5390151"/>
              <a:ext cx="801231" cy="79829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4"/>
                  </a:solidFill>
                </a:rPr>
                <a:t>Air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7949" y="2895600"/>
            <a:ext cx="4410251" cy="1695450"/>
            <a:chOff x="236047" y="2895600"/>
            <a:chExt cx="4410251" cy="1695450"/>
          </a:xfrm>
        </p:grpSpPr>
        <p:grpSp>
          <p:nvGrpSpPr>
            <p:cNvPr id="55" name="Group 54"/>
            <p:cNvGrpSpPr/>
            <p:nvPr/>
          </p:nvGrpSpPr>
          <p:grpSpPr>
            <a:xfrm>
              <a:off x="236047" y="2895600"/>
              <a:ext cx="4410251" cy="1695450"/>
              <a:chOff x="236047" y="4876800"/>
              <a:chExt cx="4410251" cy="1695450"/>
            </a:xfrm>
          </p:grpSpPr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047" y="4876800"/>
                <a:ext cx="4410251" cy="1695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0" name="Oval 59"/>
              <p:cNvSpPr/>
              <p:nvPr/>
            </p:nvSpPr>
            <p:spPr>
              <a:xfrm>
                <a:off x="706290" y="5381628"/>
                <a:ext cx="887068" cy="8725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788625" y="5753102"/>
                <a:ext cx="527744" cy="5011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522047" y="5638800"/>
                <a:ext cx="609600" cy="6154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650514" y="5067300"/>
                <a:ext cx="76200" cy="12954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369647" y="5060950"/>
                <a:ext cx="76200" cy="12954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276600" y="5060950"/>
                <a:ext cx="76200" cy="12954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429000" y="5638800"/>
                <a:ext cx="609600" cy="6154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1836420" y="3817620"/>
              <a:ext cx="434340" cy="41166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813560" y="3291790"/>
              <a:ext cx="480060" cy="455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1859280" y="3329311"/>
              <a:ext cx="395095" cy="37414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65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55788"/>
            <a:ext cx="8642350" cy="4452937"/>
          </a:xfrm>
          <a:noFill/>
          <a:ln/>
        </p:spPr>
        <p:txBody>
          <a:bodyPr lIns="92075" tIns="46038" rIns="92075" bIns="46038"/>
          <a:lstStyle/>
          <a:p>
            <a:pPr marL="347663" indent="-347663">
              <a:lnSpc>
                <a:spcPct val="120000"/>
              </a:lnSpc>
            </a:pPr>
            <a:r>
              <a:rPr lang="de-DE" altLang="en-US" sz="2400" dirty="0" smtClean="0"/>
              <a:t>2. The cable‘s </a:t>
            </a:r>
            <a:r>
              <a:rPr lang="de-DE" altLang="en-US" sz="2400" dirty="0"/>
              <a:t>weight should be symmetrically distributed along </a:t>
            </a:r>
            <a:r>
              <a:rPr lang="de-DE" altLang="en-US" sz="2400" dirty="0" smtClean="0"/>
              <a:t>the </a:t>
            </a:r>
            <a:r>
              <a:rPr lang="de-DE" altLang="en-US" sz="2400" dirty="0"/>
              <a:t>width of </a:t>
            </a:r>
            <a:r>
              <a:rPr lang="de-DE" altLang="en-US" sz="2400" dirty="0" smtClean="0"/>
              <a:t>the drag-chain</a:t>
            </a:r>
          </a:p>
          <a:p>
            <a:pPr>
              <a:lnSpc>
                <a:spcPct val="120000"/>
              </a:lnSpc>
            </a:pPr>
            <a:endParaRPr lang="de-DE" altLang="en-US" sz="2400" dirty="0" smtClean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0408" y="2914650"/>
            <a:ext cx="7174792" cy="1695450"/>
            <a:chOff x="140408" y="2914650"/>
            <a:chExt cx="7174792" cy="1695450"/>
          </a:xfrm>
        </p:grpSpPr>
        <p:grpSp>
          <p:nvGrpSpPr>
            <p:cNvPr id="7" name="Group 6"/>
            <p:cNvGrpSpPr/>
            <p:nvPr/>
          </p:nvGrpSpPr>
          <p:grpSpPr>
            <a:xfrm>
              <a:off x="140408" y="2914650"/>
              <a:ext cx="7174792" cy="1695450"/>
              <a:chOff x="140408" y="2876550"/>
              <a:chExt cx="7174792" cy="1695450"/>
            </a:xfrm>
          </p:grpSpPr>
          <p:pic>
            <p:nvPicPr>
              <p:cNvPr id="7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16"/>
              <a:stretch/>
            </p:blipFill>
            <p:spPr bwMode="auto">
              <a:xfrm>
                <a:off x="3628942" y="2876550"/>
                <a:ext cx="3686258" cy="1695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16174"/>
              <a:stretch/>
            </p:blipFill>
            <p:spPr bwMode="auto">
              <a:xfrm>
                <a:off x="140408" y="2876550"/>
                <a:ext cx="3696924" cy="1695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3" name="Oval 72"/>
            <p:cNvSpPr/>
            <p:nvPr/>
          </p:nvSpPr>
          <p:spPr>
            <a:xfrm>
              <a:off x="5894110" y="3390900"/>
              <a:ext cx="887068" cy="872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4963768" y="3390900"/>
              <a:ext cx="887068" cy="872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4000500" y="3390900"/>
              <a:ext cx="887068" cy="872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09600" y="3390900"/>
              <a:ext cx="887068" cy="872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1543050" y="3390900"/>
              <a:ext cx="887068" cy="872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2606040" y="3785235"/>
              <a:ext cx="502747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2606040" y="3238500"/>
              <a:ext cx="502747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3299633" y="3785235"/>
              <a:ext cx="502747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3299633" y="3238500"/>
              <a:ext cx="502747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878580" y="31242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54680" y="31242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76500" y="31242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3329940" y="3832860"/>
              <a:ext cx="434340" cy="41166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3329940" y="3284220"/>
              <a:ext cx="434340" cy="41166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76549" y="4705350"/>
            <a:ext cx="4410251" cy="1695450"/>
            <a:chOff x="4648200" y="3028950"/>
            <a:chExt cx="4410251" cy="169545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028950"/>
              <a:ext cx="4410251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val 49"/>
            <p:cNvSpPr/>
            <p:nvPr/>
          </p:nvSpPr>
          <p:spPr>
            <a:xfrm>
              <a:off x="5118443" y="3533778"/>
              <a:ext cx="887068" cy="872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6200778" y="3905252"/>
              <a:ext cx="527744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6934200" y="3905251"/>
              <a:ext cx="527744" cy="50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7681911" y="3533778"/>
              <a:ext cx="904456" cy="872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62667" y="321945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781800" y="32131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543800" y="3213100"/>
              <a:ext cx="76200" cy="1295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3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55788"/>
            <a:ext cx="8642350" cy="4452937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de-DE" altLang="en-US" sz="2400" dirty="0" smtClean="0"/>
              <a:t>3. </a:t>
            </a:r>
            <a:r>
              <a:rPr lang="de-DE" altLang="en-US" sz="2400" b="1" dirty="0" smtClean="0"/>
              <a:t>Both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cable ends must be fixed with strain </a:t>
            </a:r>
            <a:r>
              <a:rPr lang="de-DE" altLang="en-US" sz="2400" dirty="0" smtClean="0"/>
              <a:t>relief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grpSp>
        <p:nvGrpSpPr>
          <p:cNvPr id="11" name="Group 2"/>
          <p:cNvGrpSpPr/>
          <p:nvPr/>
        </p:nvGrpSpPr>
        <p:grpSpPr>
          <a:xfrm>
            <a:off x="1250995" y="2754848"/>
            <a:ext cx="2505177" cy="2757489"/>
            <a:chOff x="1041666" y="2773194"/>
            <a:chExt cx="2667001" cy="2922052"/>
          </a:xfrm>
        </p:grpSpPr>
        <p:sp>
          <p:nvSpPr>
            <p:cNvPr id="12" name="Down Arrow 19"/>
            <p:cNvSpPr/>
            <p:nvPr/>
          </p:nvSpPr>
          <p:spPr>
            <a:xfrm rot="2253408">
              <a:off x="1041666" y="2773194"/>
              <a:ext cx="22860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own Arrow 20"/>
            <p:cNvSpPr/>
            <p:nvPr/>
          </p:nvSpPr>
          <p:spPr>
            <a:xfrm rot="2253408">
              <a:off x="3480067" y="5199946"/>
              <a:ext cx="22860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252940" y="3011856"/>
            <a:ext cx="8668579" cy="3413225"/>
            <a:chOff x="0" y="0"/>
            <a:chExt cx="8668579" cy="3413225"/>
          </a:xfrm>
        </p:grpSpPr>
        <p:sp>
          <p:nvSpPr>
            <p:cNvPr id="15" name="Ellipse 15"/>
            <p:cNvSpPr/>
            <p:nvPr/>
          </p:nvSpPr>
          <p:spPr>
            <a:xfrm>
              <a:off x="7150550" y="0"/>
              <a:ext cx="1486814" cy="3154631"/>
            </a:xfrm>
            <a:custGeom>
              <a:avLst/>
              <a:gdLst>
                <a:gd name="connsiteX0" fmla="*/ 0 w 3560885"/>
                <a:gd name="connsiteY0" fmla="*/ 1619250 h 3238500"/>
                <a:gd name="connsiteX1" fmla="*/ 1780443 w 3560885"/>
                <a:gd name="connsiteY1" fmla="*/ 0 h 3238500"/>
                <a:gd name="connsiteX2" fmla="*/ 3560886 w 3560885"/>
                <a:gd name="connsiteY2" fmla="*/ 1619250 h 3238500"/>
                <a:gd name="connsiteX3" fmla="*/ 1780443 w 3560885"/>
                <a:gd name="connsiteY3" fmla="*/ 3238500 h 3238500"/>
                <a:gd name="connsiteX4" fmla="*/ 0 w 3560885"/>
                <a:gd name="connsiteY4" fmla="*/ 1619250 h 3238500"/>
                <a:gd name="connsiteX0" fmla="*/ 1696160 w 3476603"/>
                <a:gd name="connsiteY0" fmla="*/ 0 h 3238500"/>
                <a:gd name="connsiteX1" fmla="*/ 3476603 w 3476603"/>
                <a:gd name="connsiteY1" fmla="*/ 1619250 h 3238500"/>
                <a:gd name="connsiteX2" fmla="*/ 1696160 w 3476603"/>
                <a:gd name="connsiteY2" fmla="*/ 3238500 h 3238500"/>
                <a:gd name="connsiteX3" fmla="*/ 7157 w 3476603"/>
                <a:gd name="connsiteY3" fmla="*/ 1710690 h 3238500"/>
                <a:gd name="connsiteX0" fmla="*/ 1431196 w 3211639"/>
                <a:gd name="connsiteY0" fmla="*/ 0 h 3655332"/>
                <a:gd name="connsiteX1" fmla="*/ 3211639 w 3211639"/>
                <a:gd name="connsiteY1" fmla="*/ 1619250 h 3655332"/>
                <a:gd name="connsiteX2" fmla="*/ 1431196 w 3211639"/>
                <a:gd name="connsiteY2" fmla="*/ 3238500 h 3655332"/>
                <a:gd name="connsiteX3" fmla="*/ 5963 w 3211639"/>
                <a:gd name="connsiteY3" fmla="*/ 3227363 h 3655332"/>
                <a:gd name="connsiteX0" fmla="*/ 1425233 w 3240103"/>
                <a:gd name="connsiteY0" fmla="*/ 0 h 3227363"/>
                <a:gd name="connsiteX1" fmla="*/ 3205676 w 3240103"/>
                <a:gd name="connsiteY1" fmla="*/ 1619250 h 3227363"/>
                <a:gd name="connsiteX2" fmla="*/ 0 w 3240103"/>
                <a:gd name="connsiteY2" fmla="*/ 3227363 h 3227363"/>
                <a:gd name="connsiteX0" fmla="*/ 3550040 w 5364910"/>
                <a:gd name="connsiteY0" fmla="*/ 0 h 3007555"/>
                <a:gd name="connsiteX1" fmla="*/ 5330483 w 5364910"/>
                <a:gd name="connsiteY1" fmla="*/ 1619250 h 3007555"/>
                <a:gd name="connsiteX2" fmla="*/ 0 w 5364910"/>
                <a:gd name="connsiteY2" fmla="*/ 3007555 h 3007555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1735230"/>
                <a:gd name="connsiteY0" fmla="*/ 0 h 3124786"/>
                <a:gd name="connsiteX1" fmla="*/ 1696329 w 1735230"/>
                <a:gd name="connsiteY1" fmla="*/ 1509346 h 3124786"/>
                <a:gd name="connsiteX2" fmla="*/ 0 w 1735230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677865 h 3124786"/>
                <a:gd name="connsiteX2" fmla="*/ 0 w 1696329"/>
                <a:gd name="connsiteY2" fmla="*/ 3124786 h 3124786"/>
                <a:gd name="connsiteX0" fmla="*/ 62425 w 1689002"/>
                <a:gd name="connsiteY0" fmla="*/ 0 h 3124786"/>
                <a:gd name="connsiteX1" fmla="*/ 1689002 w 1689002"/>
                <a:gd name="connsiteY1" fmla="*/ 1604596 h 3124786"/>
                <a:gd name="connsiteX2" fmla="*/ 0 w 1689002"/>
                <a:gd name="connsiteY2" fmla="*/ 3124786 h 3124786"/>
                <a:gd name="connsiteX0" fmla="*/ 0 w 1765788"/>
                <a:gd name="connsiteY0" fmla="*/ 0 h 3139440"/>
                <a:gd name="connsiteX1" fmla="*/ 1765788 w 1765788"/>
                <a:gd name="connsiteY1" fmla="*/ 1619250 h 3139440"/>
                <a:gd name="connsiteX2" fmla="*/ 76786 w 1765788"/>
                <a:gd name="connsiteY2" fmla="*/ 3139440 h 3139440"/>
                <a:gd name="connsiteX0" fmla="*/ 33118 w 1689002"/>
                <a:gd name="connsiteY0" fmla="*/ 0 h 3139440"/>
                <a:gd name="connsiteX1" fmla="*/ 1689002 w 1689002"/>
                <a:gd name="connsiteY1" fmla="*/ 1619250 h 3139440"/>
                <a:gd name="connsiteX2" fmla="*/ 0 w 1689002"/>
                <a:gd name="connsiteY2" fmla="*/ 3139440 h 3139440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904"/>
                <a:gd name="connsiteY0" fmla="*/ 0 h 3154094"/>
                <a:gd name="connsiteX1" fmla="*/ 1655884 w 1655904"/>
                <a:gd name="connsiteY1" fmla="*/ 1619250 h 3154094"/>
                <a:gd name="connsiteX2" fmla="*/ 3517 w 1655904"/>
                <a:gd name="connsiteY2" fmla="*/ 3154094 h 3154094"/>
                <a:gd name="connsiteX0" fmla="*/ 0 w 1368136"/>
                <a:gd name="connsiteY0" fmla="*/ 0 h 3154094"/>
                <a:gd name="connsiteX1" fmla="*/ 1368107 w 1368136"/>
                <a:gd name="connsiteY1" fmla="*/ 1627356 h 3154094"/>
                <a:gd name="connsiteX2" fmla="*/ 3517 w 1368136"/>
                <a:gd name="connsiteY2" fmla="*/ 3154094 h 3154094"/>
                <a:gd name="connsiteX0" fmla="*/ 0 w 1368136"/>
                <a:gd name="connsiteY0" fmla="*/ 0 h 3154094"/>
                <a:gd name="connsiteX1" fmla="*/ 1368107 w 1368136"/>
                <a:gd name="connsiteY1" fmla="*/ 1627356 h 3154094"/>
                <a:gd name="connsiteX2" fmla="*/ 3517 w 1368136"/>
                <a:gd name="connsiteY2" fmla="*/ 3154094 h 3154094"/>
                <a:gd name="connsiteX0" fmla="*/ 109253 w 1477385"/>
                <a:gd name="connsiteY0" fmla="*/ 0 h 3174488"/>
                <a:gd name="connsiteX1" fmla="*/ 1477360 w 1477385"/>
                <a:gd name="connsiteY1" fmla="*/ 1627356 h 3174488"/>
                <a:gd name="connsiteX2" fmla="*/ 0 w 1477385"/>
                <a:gd name="connsiteY2" fmla="*/ 3174488 h 317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7385" h="3174488">
                  <a:moveTo>
                    <a:pt x="109253" y="0"/>
                  </a:moveTo>
                  <a:cubicBezTo>
                    <a:pt x="1043927" y="64851"/>
                    <a:pt x="1471395" y="903015"/>
                    <a:pt x="1477360" y="1627356"/>
                  </a:cubicBezTo>
                  <a:cubicBezTo>
                    <a:pt x="1482389" y="2318337"/>
                    <a:pt x="741118" y="3161849"/>
                    <a:pt x="0" y="317448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7240234" y="761221"/>
              <a:ext cx="599873" cy="1643569"/>
            </a:xfrm>
            <a:custGeom>
              <a:avLst/>
              <a:gdLst>
                <a:gd name="connsiteX0" fmla="*/ 0 w 3560885"/>
                <a:gd name="connsiteY0" fmla="*/ 1619250 h 3238500"/>
                <a:gd name="connsiteX1" fmla="*/ 1780443 w 3560885"/>
                <a:gd name="connsiteY1" fmla="*/ 0 h 3238500"/>
                <a:gd name="connsiteX2" fmla="*/ 3560886 w 3560885"/>
                <a:gd name="connsiteY2" fmla="*/ 1619250 h 3238500"/>
                <a:gd name="connsiteX3" fmla="*/ 1780443 w 3560885"/>
                <a:gd name="connsiteY3" fmla="*/ 3238500 h 3238500"/>
                <a:gd name="connsiteX4" fmla="*/ 0 w 3560885"/>
                <a:gd name="connsiteY4" fmla="*/ 1619250 h 3238500"/>
                <a:gd name="connsiteX0" fmla="*/ 1696160 w 3476603"/>
                <a:gd name="connsiteY0" fmla="*/ 0 h 3238500"/>
                <a:gd name="connsiteX1" fmla="*/ 3476603 w 3476603"/>
                <a:gd name="connsiteY1" fmla="*/ 1619250 h 3238500"/>
                <a:gd name="connsiteX2" fmla="*/ 1696160 w 3476603"/>
                <a:gd name="connsiteY2" fmla="*/ 3238500 h 3238500"/>
                <a:gd name="connsiteX3" fmla="*/ 7157 w 3476603"/>
                <a:gd name="connsiteY3" fmla="*/ 1710690 h 3238500"/>
                <a:gd name="connsiteX0" fmla="*/ 1431196 w 3211639"/>
                <a:gd name="connsiteY0" fmla="*/ 0 h 3655332"/>
                <a:gd name="connsiteX1" fmla="*/ 3211639 w 3211639"/>
                <a:gd name="connsiteY1" fmla="*/ 1619250 h 3655332"/>
                <a:gd name="connsiteX2" fmla="*/ 1431196 w 3211639"/>
                <a:gd name="connsiteY2" fmla="*/ 3238500 h 3655332"/>
                <a:gd name="connsiteX3" fmla="*/ 5963 w 3211639"/>
                <a:gd name="connsiteY3" fmla="*/ 3227363 h 3655332"/>
                <a:gd name="connsiteX0" fmla="*/ 1425233 w 3240103"/>
                <a:gd name="connsiteY0" fmla="*/ 0 h 3227363"/>
                <a:gd name="connsiteX1" fmla="*/ 3205676 w 3240103"/>
                <a:gd name="connsiteY1" fmla="*/ 1619250 h 3227363"/>
                <a:gd name="connsiteX2" fmla="*/ 0 w 3240103"/>
                <a:gd name="connsiteY2" fmla="*/ 3227363 h 3227363"/>
                <a:gd name="connsiteX0" fmla="*/ 3550040 w 5364910"/>
                <a:gd name="connsiteY0" fmla="*/ 0 h 3007555"/>
                <a:gd name="connsiteX1" fmla="*/ 5330483 w 5364910"/>
                <a:gd name="connsiteY1" fmla="*/ 1619250 h 3007555"/>
                <a:gd name="connsiteX2" fmla="*/ 0 w 5364910"/>
                <a:gd name="connsiteY2" fmla="*/ 3007555 h 3007555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1735230"/>
                <a:gd name="connsiteY0" fmla="*/ 0 h 3124786"/>
                <a:gd name="connsiteX1" fmla="*/ 1696329 w 1735230"/>
                <a:gd name="connsiteY1" fmla="*/ 1509346 h 3124786"/>
                <a:gd name="connsiteX2" fmla="*/ 0 w 1735230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677865 h 3124786"/>
                <a:gd name="connsiteX2" fmla="*/ 0 w 1696329"/>
                <a:gd name="connsiteY2" fmla="*/ 3124786 h 3124786"/>
                <a:gd name="connsiteX0" fmla="*/ 62425 w 1689002"/>
                <a:gd name="connsiteY0" fmla="*/ 0 h 3124786"/>
                <a:gd name="connsiteX1" fmla="*/ 1689002 w 1689002"/>
                <a:gd name="connsiteY1" fmla="*/ 1604596 h 3124786"/>
                <a:gd name="connsiteX2" fmla="*/ 0 w 1689002"/>
                <a:gd name="connsiteY2" fmla="*/ 3124786 h 3124786"/>
                <a:gd name="connsiteX0" fmla="*/ 0 w 1765788"/>
                <a:gd name="connsiteY0" fmla="*/ 0 h 3139440"/>
                <a:gd name="connsiteX1" fmla="*/ 1765788 w 1765788"/>
                <a:gd name="connsiteY1" fmla="*/ 1619250 h 3139440"/>
                <a:gd name="connsiteX2" fmla="*/ 76786 w 1765788"/>
                <a:gd name="connsiteY2" fmla="*/ 3139440 h 3139440"/>
                <a:gd name="connsiteX0" fmla="*/ 33118 w 1689002"/>
                <a:gd name="connsiteY0" fmla="*/ 0 h 3139440"/>
                <a:gd name="connsiteX1" fmla="*/ 1689002 w 1689002"/>
                <a:gd name="connsiteY1" fmla="*/ 1619250 h 3139440"/>
                <a:gd name="connsiteX2" fmla="*/ 0 w 1689002"/>
                <a:gd name="connsiteY2" fmla="*/ 3139440 h 3139440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5884" h="3154094">
                  <a:moveTo>
                    <a:pt x="0" y="0"/>
                  </a:moveTo>
                  <a:cubicBezTo>
                    <a:pt x="720376" y="23684"/>
                    <a:pt x="1650954" y="898751"/>
                    <a:pt x="1655884" y="1619250"/>
                  </a:cubicBezTo>
                  <a:cubicBezTo>
                    <a:pt x="1645704" y="2318337"/>
                    <a:pt x="744635" y="3141455"/>
                    <a:pt x="3517" y="315409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81829" y="3184625"/>
              <a:ext cx="8286750" cy="228600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18" name="Rechteck 7"/>
            <p:cNvSpPr/>
            <p:nvPr/>
          </p:nvSpPr>
          <p:spPr>
            <a:xfrm>
              <a:off x="1629604" y="6559"/>
              <a:ext cx="5711190" cy="751773"/>
            </a:xfrm>
            <a:custGeom>
              <a:avLst/>
              <a:gdLst>
                <a:gd name="connsiteX0" fmla="*/ 0 w 5619750"/>
                <a:gd name="connsiteY0" fmla="*/ 0 h 742950"/>
                <a:gd name="connsiteX1" fmla="*/ 5619750 w 5619750"/>
                <a:gd name="connsiteY1" fmla="*/ 0 h 742950"/>
                <a:gd name="connsiteX2" fmla="*/ 5619750 w 5619750"/>
                <a:gd name="connsiteY2" fmla="*/ 742950 h 742950"/>
                <a:gd name="connsiteX3" fmla="*/ 0 w 5619750"/>
                <a:gd name="connsiteY3" fmla="*/ 742950 h 742950"/>
                <a:gd name="connsiteX4" fmla="*/ 0 w 5619750"/>
                <a:gd name="connsiteY4" fmla="*/ 0 h 742950"/>
                <a:gd name="connsiteX0" fmla="*/ 5619750 w 5711190"/>
                <a:gd name="connsiteY0" fmla="*/ 742950 h 742950"/>
                <a:gd name="connsiteX1" fmla="*/ 0 w 5711190"/>
                <a:gd name="connsiteY1" fmla="*/ 742950 h 742950"/>
                <a:gd name="connsiteX2" fmla="*/ 0 w 5711190"/>
                <a:gd name="connsiteY2" fmla="*/ 0 h 742950"/>
                <a:gd name="connsiteX3" fmla="*/ 5711190 w 5711190"/>
                <a:gd name="connsiteY3" fmla="*/ 91440 h 742950"/>
                <a:gd name="connsiteX0" fmla="*/ 5619750 w 5711190"/>
                <a:gd name="connsiteY0" fmla="*/ 751773 h 751773"/>
                <a:gd name="connsiteX1" fmla="*/ 0 w 5711190"/>
                <a:gd name="connsiteY1" fmla="*/ 751773 h 751773"/>
                <a:gd name="connsiteX2" fmla="*/ 0 w 5711190"/>
                <a:gd name="connsiteY2" fmla="*/ 8823 h 751773"/>
                <a:gd name="connsiteX3" fmla="*/ 5711190 w 5711190"/>
                <a:gd name="connsiteY3" fmla="*/ 0 h 7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90" h="751773">
                  <a:moveTo>
                    <a:pt x="5619750" y="751773"/>
                  </a:moveTo>
                  <a:lnTo>
                    <a:pt x="0" y="751773"/>
                  </a:lnTo>
                  <a:lnTo>
                    <a:pt x="0" y="8823"/>
                  </a:lnTo>
                  <a:lnTo>
                    <a:pt x="571119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" name="Rechteck 8"/>
            <p:cNvSpPr/>
            <p:nvPr/>
          </p:nvSpPr>
          <p:spPr>
            <a:xfrm>
              <a:off x="3801305" y="2388577"/>
              <a:ext cx="3451090" cy="757947"/>
            </a:xfrm>
            <a:custGeom>
              <a:avLst/>
              <a:gdLst>
                <a:gd name="connsiteX0" fmla="*/ 0 w 3438525"/>
                <a:gd name="connsiteY0" fmla="*/ 0 h 747462"/>
                <a:gd name="connsiteX1" fmla="*/ 3438525 w 3438525"/>
                <a:gd name="connsiteY1" fmla="*/ 0 h 747462"/>
                <a:gd name="connsiteX2" fmla="*/ 3438525 w 3438525"/>
                <a:gd name="connsiteY2" fmla="*/ 747462 h 747462"/>
                <a:gd name="connsiteX3" fmla="*/ 0 w 3438525"/>
                <a:gd name="connsiteY3" fmla="*/ 747462 h 747462"/>
                <a:gd name="connsiteX4" fmla="*/ 0 w 3438525"/>
                <a:gd name="connsiteY4" fmla="*/ 0 h 747462"/>
                <a:gd name="connsiteX0" fmla="*/ 3438525 w 3529965"/>
                <a:gd name="connsiteY0" fmla="*/ 747462 h 747462"/>
                <a:gd name="connsiteX1" fmla="*/ 0 w 3529965"/>
                <a:gd name="connsiteY1" fmla="*/ 747462 h 747462"/>
                <a:gd name="connsiteX2" fmla="*/ 0 w 3529965"/>
                <a:gd name="connsiteY2" fmla="*/ 0 h 747462"/>
                <a:gd name="connsiteX3" fmla="*/ 3529965 w 3529965"/>
                <a:gd name="connsiteY3" fmla="*/ 91440 h 747462"/>
                <a:gd name="connsiteX0" fmla="*/ 3438525 w 3545005"/>
                <a:gd name="connsiteY0" fmla="*/ 747462 h 747462"/>
                <a:gd name="connsiteX1" fmla="*/ 0 w 3545005"/>
                <a:gd name="connsiteY1" fmla="*/ 747462 h 747462"/>
                <a:gd name="connsiteX2" fmla="*/ 0 w 3545005"/>
                <a:gd name="connsiteY2" fmla="*/ 0 h 747462"/>
                <a:gd name="connsiteX3" fmla="*/ 3545005 w 3545005"/>
                <a:gd name="connsiteY3" fmla="*/ 11230 h 74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5005" h="747462">
                  <a:moveTo>
                    <a:pt x="3438525" y="747462"/>
                  </a:moveTo>
                  <a:lnTo>
                    <a:pt x="0" y="747462"/>
                  </a:lnTo>
                  <a:lnTo>
                    <a:pt x="0" y="0"/>
                  </a:lnTo>
                  <a:lnTo>
                    <a:pt x="3545005" y="11230"/>
                  </a:lnTo>
                </a:path>
              </a:pathLst>
            </a:custGeom>
            <a:noFill/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356153" y="777698"/>
              <a:ext cx="1532283" cy="228600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3" name="Rechteck 1"/>
            <p:cNvSpPr/>
            <p:nvPr/>
          </p:nvSpPr>
          <p:spPr>
            <a:xfrm>
              <a:off x="381001" y="7416"/>
              <a:ext cx="1234108" cy="745435"/>
            </a:xfrm>
            <a:custGeom>
              <a:avLst/>
              <a:gdLst>
                <a:gd name="connsiteX0" fmla="*/ 0 w 1234108"/>
                <a:gd name="connsiteY0" fmla="*/ 0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0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  <a:gd name="connsiteX0" fmla="*/ 0 w 1238232"/>
                <a:gd name="connsiteY0" fmla="*/ 596347 h 786848"/>
                <a:gd name="connsiteX1" fmla="*/ 1234108 w 1238232"/>
                <a:gd name="connsiteY1" fmla="*/ 0 h 786848"/>
                <a:gd name="connsiteX2" fmla="*/ 1234108 w 1238232"/>
                <a:gd name="connsiteY2" fmla="*/ 786848 h 786848"/>
                <a:gd name="connsiteX3" fmla="*/ 0 w 1238232"/>
                <a:gd name="connsiteY3" fmla="*/ 786848 h 786848"/>
                <a:gd name="connsiteX4" fmla="*/ 0 w 1238232"/>
                <a:gd name="connsiteY4" fmla="*/ 596347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108" h="786848">
                  <a:moveTo>
                    <a:pt x="0" y="596347"/>
                  </a:moveTo>
                  <a:cubicBezTo>
                    <a:pt x="1256195" y="579782"/>
                    <a:pt x="1162326" y="438977"/>
                    <a:pt x="1234108" y="0"/>
                  </a:cubicBezTo>
                  <a:lnTo>
                    <a:pt x="1234108" y="786848"/>
                  </a:lnTo>
                  <a:lnTo>
                    <a:pt x="0" y="786848"/>
                  </a:lnTo>
                  <a:lnTo>
                    <a:pt x="0" y="59634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4" name="Rechteck 1"/>
            <p:cNvSpPr/>
            <p:nvPr/>
          </p:nvSpPr>
          <p:spPr>
            <a:xfrm>
              <a:off x="2551045" y="2392808"/>
              <a:ext cx="1234108" cy="745435"/>
            </a:xfrm>
            <a:custGeom>
              <a:avLst/>
              <a:gdLst>
                <a:gd name="connsiteX0" fmla="*/ 0 w 1234108"/>
                <a:gd name="connsiteY0" fmla="*/ 0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0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  <a:gd name="connsiteX0" fmla="*/ 0 w 1238232"/>
                <a:gd name="connsiteY0" fmla="*/ 596347 h 786848"/>
                <a:gd name="connsiteX1" fmla="*/ 1234108 w 1238232"/>
                <a:gd name="connsiteY1" fmla="*/ 0 h 786848"/>
                <a:gd name="connsiteX2" fmla="*/ 1234108 w 1238232"/>
                <a:gd name="connsiteY2" fmla="*/ 786848 h 786848"/>
                <a:gd name="connsiteX3" fmla="*/ 0 w 1238232"/>
                <a:gd name="connsiteY3" fmla="*/ 786848 h 786848"/>
                <a:gd name="connsiteX4" fmla="*/ 0 w 1238232"/>
                <a:gd name="connsiteY4" fmla="*/ 596347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108" h="786848">
                  <a:moveTo>
                    <a:pt x="0" y="596347"/>
                  </a:moveTo>
                  <a:cubicBezTo>
                    <a:pt x="1256195" y="579782"/>
                    <a:pt x="1162326" y="438977"/>
                    <a:pt x="1234108" y="0"/>
                  </a:cubicBezTo>
                  <a:lnTo>
                    <a:pt x="1234108" y="786848"/>
                  </a:lnTo>
                  <a:lnTo>
                    <a:pt x="0" y="786848"/>
                  </a:lnTo>
                  <a:lnTo>
                    <a:pt x="0" y="59634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cxnSp>
          <p:nvCxnSpPr>
            <p:cNvPr id="25" name="Gerade Verbindung 24"/>
            <p:cNvCxnSpPr/>
            <p:nvPr/>
          </p:nvCxnSpPr>
          <p:spPr>
            <a:xfrm flipV="1">
              <a:off x="8283" y="653460"/>
              <a:ext cx="7114761" cy="0"/>
            </a:xfrm>
            <a:prstGeom prst="line">
              <a:avLst/>
            </a:prstGeom>
            <a:ln w="1079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endCxn id="27" idx="2"/>
            </p:cNvCxnSpPr>
            <p:nvPr/>
          </p:nvCxnSpPr>
          <p:spPr>
            <a:xfrm flipV="1">
              <a:off x="0" y="2947742"/>
              <a:ext cx="7042650" cy="91110"/>
            </a:xfrm>
            <a:prstGeom prst="line">
              <a:avLst/>
            </a:prstGeom>
            <a:ln w="1079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15"/>
            <p:cNvSpPr/>
            <p:nvPr/>
          </p:nvSpPr>
          <p:spPr>
            <a:xfrm>
              <a:off x="7042650" y="653548"/>
              <a:ext cx="1193803" cy="2294194"/>
            </a:xfrm>
            <a:custGeom>
              <a:avLst/>
              <a:gdLst>
                <a:gd name="connsiteX0" fmla="*/ 0 w 3560885"/>
                <a:gd name="connsiteY0" fmla="*/ 1619250 h 3238500"/>
                <a:gd name="connsiteX1" fmla="*/ 1780443 w 3560885"/>
                <a:gd name="connsiteY1" fmla="*/ 0 h 3238500"/>
                <a:gd name="connsiteX2" fmla="*/ 3560886 w 3560885"/>
                <a:gd name="connsiteY2" fmla="*/ 1619250 h 3238500"/>
                <a:gd name="connsiteX3" fmla="*/ 1780443 w 3560885"/>
                <a:gd name="connsiteY3" fmla="*/ 3238500 h 3238500"/>
                <a:gd name="connsiteX4" fmla="*/ 0 w 3560885"/>
                <a:gd name="connsiteY4" fmla="*/ 1619250 h 3238500"/>
                <a:gd name="connsiteX0" fmla="*/ 1696160 w 3476603"/>
                <a:gd name="connsiteY0" fmla="*/ 0 h 3238500"/>
                <a:gd name="connsiteX1" fmla="*/ 3476603 w 3476603"/>
                <a:gd name="connsiteY1" fmla="*/ 1619250 h 3238500"/>
                <a:gd name="connsiteX2" fmla="*/ 1696160 w 3476603"/>
                <a:gd name="connsiteY2" fmla="*/ 3238500 h 3238500"/>
                <a:gd name="connsiteX3" fmla="*/ 7157 w 3476603"/>
                <a:gd name="connsiteY3" fmla="*/ 1710690 h 3238500"/>
                <a:gd name="connsiteX0" fmla="*/ 1431196 w 3211639"/>
                <a:gd name="connsiteY0" fmla="*/ 0 h 3655332"/>
                <a:gd name="connsiteX1" fmla="*/ 3211639 w 3211639"/>
                <a:gd name="connsiteY1" fmla="*/ 1619250 h 3655332"/>
                <a:gd name="connsiteX2" fmla="*/ 1431196 w 3211639"/>
                <a:gd name="connsiteY2" fmla="*/ 3238500 h 3655332"/>
                <a:gd name="connsiteX3" fmla="*/ 5963 w 3211639"/>
                <a:gd name="connsiteY3" fmla="*/ 3227363 h 3655332"/>
                <a:gd name="connsiteX0" fmla="*/ 1425233 w 3240103"/>
                <a:gd name="connsiteY0" fmla="*/ 0 h 3227363"/>
                <a:gd name="connsiteX1" fmla="*/ 3205676 w 3240103"/>
                <a:gd name="connsiteY1" fmla="*/ 1619250 h 3227363"/>
                <a:gd name="connsiteX2" fmla="*/ 0 w 3240103"/>
                <a:gd name="connsiteY2" fmla="*/ 3227363 h 3227363"/>
                <a:gd name="connsiteX0" fmla="*/ 3550040 w 5364910"/>
                <a:gd name="connsiteY0" fmla="*/ 0 h 3007555"/>
                <a:gd name="connsiteX1" fmla="*/ 5330483 w 5364910"/>
                <a:gd name="connsiteY1" fmla="*/ 1619250 h 3007555"/>
                <a:gd name="connsiteX2" fmla="*/ 0 w 5364910"/>
                <a:gd name="connsiteY2" fmla="*/ 3007555 h 3007555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1735230"/>
                <a:gd name="connsiteY0" fmla="*/ 0 h 3124786"/>
                <a:gd name="connsiteX1" fmla="*/ 1696329 w 1735230"/>
                <a:gd name="connsiteY1" fmla="*/ 1509346 h 3124786"/>
                <a:gd name="connsiteX2" fmla="*/ 0 w 1735230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677865 h 3124786"/>
                <a:gd name="connsiteX2" fmla="*/ 0 w 1696329"/>
                <a:gd name="connsiteY2" fmla="*/ 3124786 h 3124786"/>
                <a:gd name="connsiteX0" fmla="*/ 62425 w 1689002"/>
                <a:gd name="connsiteY0" fmla="*/ 0 h 3124786"/>
                <a:gd name="connsiteX1" fmla="*/ 1689002 w 1689002"/>
                <a:gd name="connsiteY1" fmla="*/ 1604596 h 3124786"/>
                <a:gd name="connsiteX2" fmla="*/ 0 w 1689002"/>
                <a:gd name="connsiteY2" fmla="*/ 3124786 h 3124786"/>
                <a:gd name="connsiteX0" fmla="*/ 0 w 1765788"/>
                <a:gd name="connsiteY0" fmla="*/ 0 h 3139440"/>
                <a:gd name="connsiteX1" fmla="*/ 1765788 w 1765788"/>
                <a:gd name="connsiteY1" fmla="*/ 1619250 h 3139440"/>
                <a:gd name="connsiteX2" fmla="*/ 76786 w 1765788"/>
                <a:gd name="connsiteY2" fmla="*/ 3139440 h 3139440"/>
                <a:gd name="connsiteX0" fmla="*/ 33118 w 1689002"/>
                <a:gd name="connsiteY0" fmla="*/ 0 h 3139440"/>
                <a:gd name="connsiteX1" fmla="*/ 1689002 w 1689002"/>
                <a:gd name="connsiteY1" fmla="*/ 1619250 h 3139440"/>
                <a:gd name="connsiteX2" fmla="*/ 0 w 1689002"/>
                <a:gd name="connsiteY2" fmla="*/ 3139440 h 3139440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9434"/>
                <a:gd name="connsiteY0" fmla="*/ 0 h 3154094"/>
                <a:gd name="connsiteX1" fmla="*/ 1655884 w 1659434"/>
                <a:gd name="connsiteY1" fmla="*/ 1619250 h 3154094"/>
                <a:gd name="connsiteX2" fmla="*/ 3517 w 1659434"/>
                <a:gd name="connsiteY2" fmla="*/ 3154094 h 3154094"/>
                <a:gd name="connsiteX0" fmla="*/ 0 w 1664939"/>
                <a:gd name="connsiteY0" fmla="*/ 0 h 3154094"/>
                <a:gd name="connsiteX1" fmla="*/ 1655884 w 1664939"/>
                <a:gd name="connsiteY1" fmla="*/ 1619250 h 3154094"/>
                <a:gd name="connsiteX2" fmla="*/ 3517 w 1664939"/>
                <a:gd name="connsiteY2" fmla="*/ 3154094 h 3154094"/>
                <a:gd name="connsiteX0" fmla="*/ 0 w 1664939"/>
                <a:gd name="connsiteY0" fmla="*/ 0 h 3154094"/>
                <a:gd name="connsiteX1" fmla="*/ 1655884 w 1664939"/>
                <a:gd name="connsiteY1" fmla="*/ 1619250 h 3154094"/>
                <a:gd name="connsiteX2" fmla="*/ 3517 w 1664939"/>
                <a:gd name="connsiteY2" fmla="*/ 3154094 h 3154094"/>
                <a:gd name="connsiteX0" fmla="*/ 0 w 1658235"/>
                <a:gd name="connsiteY0" fmla="*/ 0 h 3154094"/>
                <a:gd name="connsiteX1" fmla="*/ 1655884 w 1658235"/>
                <a:gd name="connsiteY1" fmla="*/ 1619250 h 3154094"/>
                <a:gd name="connsiteX2" fmla="*/ 3517 w 1658235"/>
                <a:gd name="connsiteY2" fmla="*/ 3154094 h 3154094"/>
                <a:gd name="connsiteX0" fmla="*/ 0 w 1658262"/>
                <a:gd name="connsiteY0" fmla="*/ 0 h 3371628"/>
                <a:gd name="connsiteX1" fmla="*/ 1655884 w 1658262"/>
                <a:gd name="connsiteY1" fmla="*/ 1619250 h 3371628"/>
                <a:gd name="connsiteX2" fmla="*/ 15496 w 1658262"/>
                <a:gd name="connsiteY2" fmla="*/ 3371628 h 3371628"/>
                <a:gd name="connsiteX0" fmla="*/ 68351 w 1726431"/>
                <a:gd name="connsiteY0" fmla="*/ 0 h 3765907"/>
                <a:gd name="connsiteX1" fmla="*/ 1724235 w 1726431"/>
                <a:gd name="connsiteY1" fmla="*/ 1619250 h 3765907"/>
                <a:gd name="connsiteX2" fmla="*/ 0 w 1726431"/>
                <a:gd name="connsiteY2" fmla="*/ 3765907 h 376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6431" h="3765907">
                  <a:moveTo>
                    <a:pt x="68351" y="0"/>
                  </a:moveTo>
                  <a:cubicBezTo>
                    <a:pt x="788727" y="23684"/>
                    <a:pt x="1675367" y="259747"/>
                    <a:pt x="1724235" y="1619250"/>
                  </a:cubicBezTo>
                  <a:cubicBezTo>
                    <a:pt x="1780568" y="2739809"/>
                    <a:pt x="741118" y="3753268"/>
                    <a:pt x="0" y="3765907"/>
                  </a:cubicBezTo>
                </a:path>
              </a:pathLst>
            </a:custGeom>
            <a:noFill/>
            <a:ln w="1079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762001" y="363568"/>
              <a:ext cx="207065" cy="397565"/>
            </a:xfrm>
            <a:prstGeom prst="rect">
              <a:avLst/>
            </a:pr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828262" y="123373"/>
              <a:ext cx="49695" cy="397565"/>
            </a:xfrm>
            <a:prstGeom prst="rect">
              <a:avLst/>
            </a:pr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3031436" y="2740676"/>
              <a:ext cx="207065" cy="397565"/>
            </a:xfrm>
            <a:prstGeom prst="rect">
              <a:avLst/>
            </a:pr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3097697" y="2500481"/>
              <a:ext cx="49695" cy="397565"/>
            </a:xfrm>
            <a:prstGeom prst="rect">
              <a:avLst/>
            </a:pr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sp>
        <p:nvSpPr>
          <p:cNvPr id="32" name="Rectangle 1"/>
          <p:cNvSpPr/>
          <p:nvPr/>
        </p:nvSpPr>
        <p:spPr>
          <a:xfrm>
            <a:off x="1895192" y="255317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End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Rectangle 6"/>
          <p:cNvSpPr/>
          <p:nvPr/>
        </p:nvSpPr>
        <p:spPr>
          <a:xfrm>
            <a:off x="4094373" y="4936049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</a:t>
            </a:r>
            <a:r>
              <a:rPr lang="de-DE" alt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22" y="1348111"/>
            <a:ext cx="7736356" cy="517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060089"/>
            <a:ext cx="1384300" cy="183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b="22279"/>
          <a:stretch/>
        </p:blipFill>
        <p:spPr bwMode="auto">
          <a:xfrm>
            <a:off x="440791" y="5064555"/>
            <a:ext cx="2724150" cy="125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55788"/>
            <a:ext cx="8642350" cy="4452937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de-DE" altLang="en-US" sz="2400" dirty="0" smtClean="0"/>
              <a:t>3. </a:t>
            </a:r>
            <a:r>
              <a:rPr lang="de-DE" altLang="en-US" sz="2400" b="1" dirty="0" smtClean="0"/>
              <a:t>Both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cable ends must be fixed with strain </a:t>
            </a:r>
            <a:r>
              <a:rPr lang="de-DE" altLang="en-US" sz="2400" dirty="0" smtClean="0"/>
              <a:t>relief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8950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55788"/>
            <a:ext cx="8642350" cy="4452937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de-DE" altLang="en-US" sz="2400" dirty="0" smtClean="0"/>
              <a:t>4. Hoses </a:t>
            </a:r>
            <a:r>
              <a:rPr lang="de-DE" altLang="en-US" sz="2400" dirty="0"/>
              <a:t>to be fixed at </a:t>
            </a:r>
            <a:r>
              <a:rPr lang="de-DE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End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only</a:t>
            </a:r>
            <a:r>
              <a:rPr lang="de-DE" altLang="en-US" sz="2400" dirty="0" smtClean="0"/>
              <a:t>.</a:t>
            </a:r>
            <a:endParaRPr lang="de-DE" altLang="en-US" sz="2400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grpSp>
        <p:nvGrpSpPr>
          <p:cNvPr id="13" name="Group 3"/>
          <p:cNvGrpSpPr/>
          <p:nvPr/>
        </p:nvGrpSpPr>
        <p:grpSpPr>
          <a:xfrm>
            <a:off x="1889760" y="3886200"/>
            <a:ext cx="1767840" cy="381000"/>
            <a:chOff x="1889760" y="3886200"/>
            <a:chExt cx="1767840" cy="381000"/>
          </a:xfrm>
        </p:grpSpPr>
        <p:sp>
          <p:nvSpPr>
            <p:cNvPr id="14" name="Right Arrow 2"/>
            <p:cNvSpPr/>
            <p:nvPr/>
          </p:nvSpPr>
          <p:spPr>
            <a:xfrm>
              <a:off x="2209800" y="3886200"/>
              <a:ext cx="1447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Arrow 8"/>
            <p:cNvSpPr/>
            <p:nvPr/>
          </p:nvSpPr>
          <p:spPr>
            <a:xfrm rot="10800000">
              <a:off x="1889760" y="3886200"/>
              <a:ext cx="1447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own Arrow 19"/>
          <p:cNvSpPr/>
          <p:nvPr/>
        </p:nvSpPr>
        <p:spPr>
          <a:xfrm rot="2253408">
            <a:off x="1250993" y="2754849"/>
            <a:ext cx="214729" cy="467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52940" y="2879504"/>
            <a:ext cx="8668579" cy="3413225"/>
            <a:chOff x="0" y="0"/>
            <a:chExt cx="8668579" cy="3413225"/>
          </a:xfrm>
        </p:grpSpPr>
        <p:sp>
          <p:nvSpPr>
            <p:cNvPr id="18" name="Ellipse 15"/>
            <p:cNvSpPr/>
            <p:nvPr/>
          </p:nvSpPr>
          <p:spPr>
            <a:xfrm>
              <a:off x="7150550" y="0"/>
              <a:ext cx="1486814" cy="3154631"/>
            </a:xfrm>
            <a:custGeom>
              <a:avLst/>
              <a:gdLst>
                <a:gd name="connsiteX0" fmla="*/ 0 w 3560885"/>
                <a:gd name="connsiteY0" fmla="*/ 1619250 h 3238500"/>
                <a:gd name="connsiteX1" fmla="*/ 1780443 w 3560885"/>
                <a:gd name="connsiteY1" fmla="*/ 0 h 3238500"/>
                <a:gd name="connsiteX2" fmla="*/ 3560886 w 3560885"/>
                <a:gd name="connsiteY2" fmla="*/ 1619250 h 3238500"/>
                <a:gd name="connsiteX3" fmla="*/ 1780443 w 3560885"/>
                <a:gd name="connsiteY3" fmla="*/ 3238500 h 3238500"/>
                <a:gd name="connsiteX4" fmla="*/ 0 w 3560885"/>
                <a:gd name="connsiteY4" fmla="*/ 1619250 h 3238500"/>
                <a:gd name="connsiteX0" fmla="*/ 1696160 w 3476603"/>
                <a:gd name="connsiteY0" fmla="*/ 0 h 3238500"/>
                <a:gd name="connsiteX1" fmla="*/ 3476603 w 3476603"/>
                <a:gd name="connsiteY1" fmla="*/ 1619250 h 3238500"/>
                <a:gd name="connsiteX2" fmla="*/ 1696160 w 3476603"/>
                <a:gd name="connsiteY2" fmla="*/ 3238500 h 3238500"/>
                <a:gd name="connsiteX3" fmla="*/ 7157 w 3476603"/>
                <a:gd name="connsiteY3" fmla="*/ 1710690 h 3238500"/>
                <a:gd name="connsiteX0" fmla="*/ 1431196 w 3211639"/>
                <a:gd name="connsiteY0" fmla="*/ 0 h 3655332"/>
                <a:gd name="connsiteX1" fmla="*/ 3211639 w 3211639"/>
                <a:gd name="connsiteY1" fmla="*/ 1619250 h 3655332"/>
                <a:gd name="connsiteX2" fmla="*/ 1431196 w 3211639"/>
                <a:gd name="connsiteY2" fmla="*/ 3238500 h 3655332"/>
                <a:gd name="connsiteX3" fmla="*/ 5963 w 3211639"/>
                <a:gd name="connsiteY3" fmla="*/ 3227363 h 3655332"/>
                <a:gd name="connsiteX0" fmla="*/ 1425233 w 3240103"/>
                <a:gd name="connsiteY0" fmla="*/ 0 h 3227363"/>
                <a:gd name="connsiteX1" fmla="*/ 3205676 w 3240103"/>
                <a:gd name="connsiteY1" fmla="*/ 1619250 h 3227363"/>
                <a:gd name="connsiteX2" fmla="*/ 0 w 3240103"/>
                <a:gd name="connsiteY2" fmla="*/ 3227363 h 3227363"/>
                <a:gd name="connsiteX0" fmla="*/ 3550040 w 5364910"/>
                <a:gd name="connsiteY0" fmla="*/ 0 h 3007555"/>
                <a:gd name="connsiteX1" fmla="*/ 5330483 w 5364910"/>
                <a:gd name="connsiteY1" fmla="*/ 1619250 h 3007555"/>
                <a:gd name="connsiteX2" fmla="*/ 0 w 5364910"/>
                <a:gd name="connsiteY2" fmla="*/ 3007555 h 3007555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1735230"/>
                <a:gd name="connsiteY0" fmla="*/ 0 h 3124786"/>
                <a:gd name="connsiteX1" fmla="*/ 1696329 w 1735230"/>
                <a:gd name="connsiteY1" fmla="*/ 1509346 h 3124786"/>
                <a:gd name="connsiteX2" fmla="*/ 0 w 1735230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677865 h 3124786"/>
                <a:gd name="connsiteX2" fmla="*/ 0 w 1696329"/>
                <a:gd name="connsiteY2" fmla="*/ 3124786 h 3124786"/>
                <a:gd name="connsiteX0" fmla="*/ 62425 w 1689002"/>
                <a:gd name="connsiteY0" fmla="*/ 0 h 3124786"/>
                <a:gd name="connsiteX1" fmla="*/ 1689002 w 1689002"/>
                <a:gd name="connsiteY1" fmla="*/ 1604596 h 3124786"/>
                <a:gd name="connsiteX2" fmla="*/ 0 w 1689002"/>
                <a:gd name="connsiteY2" fmla="*/ 3124786 h 3124786"/>
                <a:gd name="connsiteX0" fmla="*/ 0 w 1765788"/>
                <a:gd name="connsiteY0" fmla="*/ 0 h 3139440"/>
                <a:gd name="connsiteX1" fmla="*/ 1765788 w 1765788"/>
                <a:gd name="connsiteY1" fmla="*/ 1619250 h 3139440"/>
                <a:gd name="connsiteX2" fmla="*/ 76786 w 1765788"/>
                <a:gd name="connsiteY2" fmla="*/ 3139440 h 3139440"/>
                <a:gd name="connsiteX0" fmla="*/ 33118 w 1689002"/>
                <a:gd name="connsiteY0" fmla="*/ 0 h 3139440"/>
                <a:gd name="connsiteX1" fmla="*/ 1689002 w 1689002"/>
                <a:gd name="connsiteY1" fmla="*/ 1619250 h 3139440"/>
                <a:gd name="connsiteX2" fmla="*/ 0 w 1689002"/>
                <a:gd name="connsiteY2" fmla="*/ 3139440 h 3139440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904"/>
                <a:gd name="connsiteY0" fmla="*/ 0 h 3154094"/>
                <a:gd name="connsiteX1" fmla="*/ 1655884 w 1655904"/>
                <a:gd name="connsiteY1" fmla="*/ 1619250 h 3154094"/>
                <a:gd name="connsiteX2" fmla="*/ 3517 w 1655904"/>
                <a:gd name="connsiteY2" fmla="*/ 3154094 h 3154094"/>
                <a:gd name="connsiteX0" fmla="*/ 0 w 1368136"/>
                <a:gd name="connsiteY0" fmla="*/ 0 h 3154094"/>
                <a:gd name="connsiteX1" fmla="*/ 1368107 w 1368136"/>
                <a:gd name="connsiteY1" fmla="*/ 1627356 h 3154094"/>
                <a:gd name="connsiteX2" fmla="*/ 3517 w 1368136"/>
                <a:gd name="connsiteY2" fmla="*/ 3154094 h 3154094"/>
                <a:gd name="connsiteX0" fmla="*/ 0 w 1368136"/>
                <a:gd name="connsiteY0" fmla="*/ 0 h 3154094"/>
                <a:gd name="connsiteX1" fmla="*/ 1368107 w 1368136"/>
                <a:gd name="connsiteY1" fmla="*/ 1627356 h 3154094"/>
                <a:gd name="connsiteX2" fmla="*/ 3517 w 1368136"/>
                <a:gd name="connsiteY2" fmla="*/ 3154094 h 3154094"/>
                <a:gd name="connsiteX0" fmla="*/ 109253 w 1477385"/>
                <a:gd name="connsiteY0" fmla="*/ 0 h 3174488"/>
                <a:gd name="connsiteX1" fmla="*/ 1477360 w 1477385"/>
                <a:gd name="connsiteY1" fmla="*/ 1627356 h 3174488"/>
                <a:gd name="connsiteX2" fmla="*/ 0 w 1477385"/>
                <a:gd name="connsiteY2" fmla="*/ 3174488 h 317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7385" h="3174488">
                  <a:moveTo>
                    <a:pt x="109253" y="0"/>
                  </a:moveTo>
                  <a:cubicBezTo>
                    <a:pt x="1043927" y="64851"/>
                    <a:pt x="1471395" y="903015"/>
                    <a:pt x="1477360" y="1627356"/>
                  </a:cubicBezTo>
                  <a:cubicBezTo>
                    <a:pt x="1482389" y="2318337"/>
                    <a:pt x="741118" y="3161849"/>
                    <a:pt x="0" y="317448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19" name="Ellipse 15"/>
            <p:cNvSpPr/>
            <p:nvPr/>
          </p:nvSpPr>
          <p:spPr>
            <a:xfrm>
              <a:off x="7240234" y="761221"/>
              <a:ext cx="599873" cy="1643569"/>
            </a:xfrm>
            <a:custGeom>
              <a:avLst/>
              <a:gdLst>
                <a:gd name="connsiteX0" fmla="*/ 0 w 3560885"/>
                <a:gd name="connsiteY0" fmla="*/ 1619250 h 3238500"/>
                <a:gd name="connsiteX1" fmla="*/ 1780443 w 3560885"/>
                <a:gd name="connsiteY1" fmla="*/ 0 h 3238500"/>
                <a:gd name="connsiteX2" fmla="*/ 3560886 w 3560885"/>
                <a:gd name="connsiteY2" fmla="*/ 1619250 h 3238500"/>
                <a:gd name="connsiteX3" fmla="*/ 1780443 w 3560885"/>
                <a:gd name="connsiteY3" fmla="*/ 3238500 h 3238500"/>
                <a:gd name="connsiteX4" fmla="*/ 0 w 3560885"/>
                <a:gd name="connsiteY4" fmla="*/ 1619250 h 3238500"/>
                <a:gd name="connsiteX0" fmla="*/ 1696160 w 3476603"/>
                <a:gd name="connsiteY0" fmla="*/ 0 h 3238500"/>
                <a:gd name="connsiteX1" fmla="*/ 3476603 w 3476603"/>
                <a:gd name="connsiteY1" fmla="*/ 1619250 h 3238500"/>
                <a:gd name="connsiteX2" fmla="*/ 1696160 w 3476603"/>
                <a:gd name="connsiteY2" fmla="*/ 3238500 h 3238500"/>
                <a:gd name="connsiteX3" fmla="*/ 7157 w 3476603"/>
                <a:gd name="connsiteY3" fmla="*/ 1710690 h 3238500"/>
                <a:gd name="connsiteX0" fmla="*/ 1431196 w 3211639"/>
                <a:gd name="connsiteY0" fmla="*/ 0 h 3655332"/>
                <a:gd name="connsiteX1" fmla="*/ 3211639 w 3211639"/>
                <a:gd name="connsiteY1" fmla="*/ 1619250 h 3655332"/>
                <a:gd name="connsiteX2" fmla="*/ 1431196 w 3211639"/>
                <a:gd name="connsiteY2" fmla="*/ 3238500 h 3655332"/>
                <a:gd name="connsiteX3" fmla="*/ 5963 w 3211639"/>
                <a:gd name="connsiteY3" fmla="*/ 3227363 h 3655332"/>
                <a:gd name="connsiteX0" fmla="*/ 1425233 w 3240103"/>
                <a:gd name="connsiteY0" fmla="*/ 0 h 3227363"/>
                <a:gd name="connsiteX1" fmla="*/ 3205676 w 3240103"/>
                <a:gd name="connsiteY1" fmla="*/ 1619250 h 3227363"/>
                <a:gd name="connsiteX2" fmla="*/ 0 w 3240103"/>
                <a:gd name="connsiteY2" fmla="*/ 3227363 h 3227363"/>
                <a:gd name="connsiteX0" fmla="*/ 3550040 w 5364910"/>
                <a:gd name="connsiteY0" fmla="*/ 0 h 3007555"/>
                <a:gd name="connsiteX1" fmla="*/ 5330483 w 5364910"/>
                <a:gd name="connsiteY1" fmla="*/ 1619250 h 3007555"/>
                <a:gd name="connsiteX2" fmla="*/ 0 w 5364910"/>
                <a:gd name="connsiteY2" fmla="*/ 3007555 h 3007555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1735230"/>
                <a:gd name="connsiteY0" fmla="*/ 0 h 3124786"/>
                <a:gd name="connsiteX1" fmla="*/ 1696329 w 1735230"/>
                <a:gd name="connsiteY1" fmla="*/ 1509346 h 3124786"/>
                <a:gd name="connsiteX2" fmla="*/ 0 w 1735230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677865 h 3124786"/>
                <a:gd name="connsiteX2" fmla="*/ 0 w 1696329"/>
                <a:gd name="connsiteY2" fmla="*/ 3124786 h 3124786"/>
                <a:gd name="connsiteX0" fmla="*/ 62425 w 1689002"/>
                <a:gd name="connsiteY0" fmla="*/ 0 h 3124786"/>
                <a:gd name="connsiteX1" fmla="*/ 1689002 w 1689002"/>
                <a:gd name="connsiteY1" fmla="*/ 1604596 h 3124786"/>
                <a:gd name="connsiteX2" fmla="*/ 0 w 1689002"/>
                <a:gd name="connsiteY2" fmla="*/ 3124786 h 3124786"/>
                <a:gd name="connsiteX0" fmla="*/ 0 w 1765788"/>
                <a:gd name="connsiteY0" fmla="*/ 0 h 3139440"/>
                <a:gd name="connsiteX1" fmla="*/ 1765788 w 1765788"/>
                <a:gd name="connsiteY1" fmla="*/ 1619250 h 3139440"/>
                <a:gd name="connsiteX2" fmla="*/ 76786 w 1765788"/>
                <a:gd name="connsiteY2" fmla="*/ 3139440 h 3139440"/>
                <a:gd name="connsiteX0" fmla="*/ 33118 w 1689002"/>
                <a:gd name="connsiteY0" fmla="*/ 0 h 3139440"/>
                <a:gd name="connsiteX1" fmla="*/ 1689002 w 1689002"/>
                <a:gd name="connsiteY1" fmla="*/ 1619250 h 3139440"/>
                <a:gd name="connsiteX2" fmla="*/ 0 w 1689002"/>
                <a:gd name="connsiteY2" fmla="*/ 3139440 h 3139440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5884" h="3154094">
                  <a:moveTo>
                    <a:pt x="0" y="0"/>
                  </a:moveTo>
                  <a:cubicBezTo>
                    <a:pt x="720376" y="23684"/>
                    <a:pt x="1650954" y="898751"/>
                    <a:pt x="1655884" y="1619250"/>
                  </a:cubicBezTo>
                  <a:cubicBezTo>
                    <a:pt x="1645704" y="2318337"/>
                    <a:pt x="744635" y="3141455"/>
                    <a:pt x="3517" y="315409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381829" y="3184625"/>
              <a:ext cx="8286750" cy="228600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1" name="Rechteck 7"/>
            <p:cNvSpPr/>
            <p:nvPr/>
          </p:nvSpPr>
          <p:spPr>
            <a:xfrm>
              <a:off x="1629604" y="6559"/>
              <a:ext cx="5711190" cy="751773"/>
            </a:xfrm>
            <a:custGeom>
              <a:avLst/>
              <a:gdLst>
                <a:gd name="connsiteX0" fmla="*/ 0 w 5619750"/>
                <a:gd name="connsiteY0" fmla="*/ 0 h 742950"/>
                <a:gd name="connsiteX1" fmla="*/ 5619750 w 5619750"/>
                <a:gd name="connsiteY1" fmla="*/ 0 h 742950"/>
                <a:gd name="connsiteX2" fmla="*/ 5619750 w 5619750"/>
                <a:gd name="connsiteY2" fmla="*/ 742950 h 742950"/>
                <a:gd name="connsiteX3" fmla="*/ 0 w 5619750"/>
                <a:gd name="connsiteY3" fmla="*/ 742950 h 742950"/>
                <a:gd name="connsiteX4" fmla="*/ 0 w 5619750"/>
                <a:gd name="connsiteY4" fmla="*/ 0 h 742950"/>
                <a:gd name="connsiteX0" fmla="*/ 5619750 w 5711190"/>
                <a:gd name="connsiteY0" fmla="*/ 742950 h 742950"/>
                <a:gd name="connsiteX1" fmla="*/ 0 w 5711190"/>
                <a:gd name="connsiteY1" fmla="*/ 742950 h 742950"/>
                <a:gd name="connsiteX2" fmla="*/ 0 w 5711190"/>
                <a:gd name="connsiteY2" fmla="*/ 0 h 742950"/>
                <a:gd name="connsiteX3" fmla="*/ 5711190 w 5711190"/>
                <a:gd name="connsiteY3" fmla="*/ 91440 h 742950"/>
                <a:gd name="connsiteX0" fmla="*/ 5619750 w 5711190"/>
                <a:gd name="connsiteY0" fmla="*/ 751773 h 751773"/>
                <a:gd name="connsiteX1" fmla="*/ 0 w 5711190"/>
                <a:gd name="connsiteY1" fmla="*/ 751773 h 751773"/>
                <a:gd name="connsiteX2" fmla="*/ 0 w 5711190"/>
                <a:gd name="connsiteY2" fmla="*/ 8823 h 751773"/>
                <a:gd name="connsiteX3" fmla="*/ 5711190 w 5711190"/>
                <a:gd name="connsiteY3" fmla="*/ 0 h 75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90" h="751773">
                  <a:moveTo>
                    <a:pt x="5619750" y="751773"/>
                  </a:moveTo>
                  <a:lnTo>
                    <a:pt x="0" y="751773"/>
                  </a:lnTo>
                  <a:lnTo>
                    <a:pt x="0" y="8823"/>
                  </a:lnTo>
                  <a:lnTo>
                    <a:pt x="571119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2" name="Rechteck 8"/>
            <p:cNvSpPr/>
            <p:nvPr/>
          </p:nvSpPr>
          <p:spPr>
            <a:xfrm>
              <a:off x="3801305" y="2388577"/>
              <a:ext cx="3451090" cy="757947"/>
            </a:xfrm>
            <a:custGeom>
              <a:avLst/>
              <a:gdLst>
                <a:gd name="connsiteX0" fmla="*/ 0 w 3438525"/>
                <a:gd name="connsiteY0" fmla="*/ 0 h 747462"/>
                <a:gd name="connsiteX1" fmla="*/ 3438525 w 3438525"/>
                <a:gd name="connsiteY1" fmla="*/ 0 h 747462"/>
                <a:gd name="connsiteX2" fmla="*/ 3438525 w 3438525"/>
                <a:gd name="connsiteY2" fmla="*/ 747462 h 747462"/>
                <a:gd name="connsiteX3" fmla="*/ 0 w 3438525"/>
                <a:gd name="connsiteY3" fmla="*/ 747462 h 747462"/>
                <a:gd name="connsiteX4" fmla="*/ 0 w 3438525"/>
                <a:gd name="connsiteY4" fmla="*/ 0 h 747462"/>
                <a:gd name="connsiteX0" fmla="*/ 3438525 w 3529965"/>
                <a:gd name="connsiteY0" fmla="*/ 747462 h 747462"/>
                <a:gd name="connsiteX1" fmla="*/ 0 w 3529965"/>
                <a:gd name="connsiteY1" fmla="*/ 747462 h 747462"/>
                <a:gd name="connsiteX2" fmla="*/ 0 w 3529965"/>
                <a:gd name="connsiteY2" fmla="*/ 0 h 747462"/>
                <a:gd name="connsiteX3" fmla="*/ 3529965 w 3529965"/>
                <a:gd name="connsiteY3" fmla="*/ 91440 h 747462"/>
                <a:gd name="connsiteX0" fmla="*/ 3438525 w 3545005"/>
                <a:gd name="connsiteY0" fmla="*/ 747462 h 747462"/>
                <a:gd name="connsiteX1" fmla="*/ 0 w 3545005"/>
                <a:gd name="connsiteY1" fmla="*/ 747462 h 747462"/>
                <a:gd name="connsiteX2" fmla="*/ 0 w 3545005"/>
                <a:gd name="connsiteY2" fmla="*/ 0 h 747462"/>
                <a:gd name="connsiteX3" fmla="*/ 3545005 w 3545005"/>
                <a:gd name="connsiteY3" fmla="*/ 11230 h 74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5005" h="747462">
                  <a:moveTo>
                    <a:pt x="3438525" y="747462"/>
                  </a:moveTo>
                  <a:lnTo>
                    <a:pt x="0" y="747462"/>
                  </a:lnTo>
                  <a:lnTo>
                    <a:pt x="0" y="0"/>
                  </a:lnTo>
                  <a:lnTo>
                    <a:pt x="3545005" y="11230"/>
                  </a:lnTo>
                </a:path>
              </a:pathLst>
            </a:custGeom>
            <a:noFill/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356153" y="777698"/>
              <a:ext cx="1532283" cy="228600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4" name="Rechteck 1"/>
            <p:cNvSpPr/>
            <p:nvPr/>
          </p:nvSpPr>
          <p:spPr>
            <a:xfrm>
              <a:off x="381001" y="7416"/>
              <a:ext cx="1234108" cy="745435"/>
            </a:xfrm>
            <a:custGeom>
              <a:avLst/>
              <a:gdLst>
                <a:gd name="connsiteX0" fmla="*/ 0 w 1234108"/>
                <a:gd name="connsiteY0" fmla="*/ 0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0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  <a:gd name="connsiteX0" fmla="*/ 0 w 1238232"/>
                <a:gd name="connsiteY0" fmla="*/ 596347 h 786848"/>
                <a:gd name="connsiteX1" fmla="*/ 1234108 w 1238232"/>
                <a:gd name="connsiteY1" fmla="*/ 0 h 786848"/>
                <a:gd name="connsiteX2" fmla="*/ 1234108 w 1238232"/>
                <a:gd name="connsiteY2" fmla="*/ 786848 h 786848"/>
                <a:gd name="connsiteX3" fmla="*/ 0 w 1238232"/>
                <a:gd name="connsiteY3" fmla="*/ 786848 h 786848"/>
                <a:gd name="connsiteX4" fmla="*/ 0 w 1238232"/>
                <a:gd name="connsiteY4" fmla="*/ 596347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108" h="786848">
                  <a:moveTo>
                    <a:pt x="0" y="596347"/>
                  </a:moveTo>
                  <a:cubicBezTo>
                    <a:pt x="1256195" y="579782"/>
                    <a:pt x="1162326" y="438977"/>
                    <a:pt x="1234108" y="0"/>
                  </a:cubicBezTo>
                  <a:lnTo>
                    <a:pt x="1234108" y="786848"/>
                  </a:lnTo>
                  <a:lnTo>
                    <a:pt x="0" y="786848"/>
                  </a:lnTo>
                  <a:lnTo>
                    <a:pt x="0" y="59634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5" name="Rechteck 1"/>
            <p:cNvSpPr/>
            <p:nvPr/>
          </p:nvSpPr>
          <p:spPr>
            <a:xfrm>
              <a:off x="2551045" y="2392808"/>
              <a:ext cx="1234108" cy="745435"/>
            </a:xfrm>
            <a:custGeom>
              <a:avLst/>
              <a:gdLst>
                <a:gd name="connsiteX0" fmla="*/ 0 w 1234108"/>
                <a:gd name="connsiteY0" fmla="*/ 0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0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  <a:gd name="connsiteX0" fmla="*/ 0 w 1238232"/>
                <a:gd name="connsiteY0" fmla="*/ 596347 h 786848"/>
                <a:gd name="connsiteX1" fmla="*/ 1234108 w 1238232"/>
                <a:gd name="connsiteY1" fmla="*/ 0 h 786848"/>
                <a:gd name="connsiteX2" fmla="*/ 1234108 w 1238232"/>
                <a:gd name="connsiteY2" fmla="*/ 786848 h 786848"/>
                <a:gd name="connsiteX3" fmla="*/ 0 w 1238232"/>
                <a:gd name="connsiteY3" fmla="*/ 786848 h 786848"/>
                <a:gd name="connsiteX4" fmla="*/ 0 w 1238232"/>
                <a:gd name="connsiteY4" fmla="*/ 596347 h 786848"/>
                <a:gd name="connsiteX0" fmla="*/ 0 w 1234108"/>
                <a:gd name="connsiteY0" fmla="*/ 596347 h 786848"/>
                <a:gd name="connsiteX1" fmla="*/ 1234108 w 1234108"/>
                <a:gd name="connsiteY1" fmla="*/ 0 h 786848"/>
                <a:gd name="connsiteX2" fmla="*/ 1234108 w 1234108"/>
                <a:gd name="connsiteY2" fmla="*/ 786848 h 786848"/>
                <a:gd name="connsiteX3" fmla="*/ 0 w 1234108"/>
                <a:gd name="connsiteY3" fmla="*/ 786848 h 786848"/>
                <a:gd name="connsiteX4" fmla="*/ 0 w 1234108"/>
                <a:gd name="connsiteY4" fmla="*/ 596347 h 78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108" h="786848">
                  <a:moveTo>
                    <a:pt x="0" y="596347"/>
                  </a:moveTo>
                  <a:cubicBezTo>
                    <a:pt x="1256195" y="579782"/>
                    <a:pt x="1162326" y="438977"/>
                    <a:pt x="1234108" y="0"/>
                  </a:cubicBezTo>
                  <a:lnTo>
                    <a:pt x="1234108" y="786848"/>
                  </a:lnTo>
                  <a:lnTo>
                    <a:pt x="0" y="786848"/>
                  </a:lnTo>
                  <a:lnTo>
                    <a:pt x="0" y="59634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cxnSp>
          <p:nvCxnSpPr>
            <p:cNvPr id="26" name="Gerade Verbindung 25"/>
            <p:cNvCxnSpPr/>
            <p:nvPr/>
          </p:nvCxnSpPr>
          <p:spPr>
            <a:xfrm flipV="1">
              <a:off x="8283" y="653460"/>
              <a:ext cx="7114761" cy="0"/>
            </a:xfrm>
            <a:prstGeom prst="line">
              <a:avLst/>
            </a:prstGeom>
            <a:ln w="1079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>
              <a:endCxn id="28" idx="2"/>
            </p:cNvCxnSpPr>
            <p:nvPr/>
          </p:nvCxnSpPr>
          <p:spPr>
            <a:xfrm flipV="1">
              <a:off x="0" y="2947742"/>
              <a:ext cx="7042650" cy="91110"/>
            </a:xfrm>
            <a:prstGeom prst="line">
              <a:avLst/>
            </a:prstGeom>
            <a:ln w="1079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15"/>
            <p:cNvSpPr/>
            <p:nvPr/>
          </p:nvSpPr>
          <p:spPr>
            <a:xfrm>
              <a:off x="7042650" y="653548"/>
              <a:ext cx="1193803" cy="2294194"/>
            </a:xfrm>
            <a:custGeom>
              <a:avLst/>
              <a:gdLst>
                <a:gd name="connsiteX0" fmla="*/ 0 w 3560885"/>
                <a:gd name="connsiteY0" fmla="*/ 1619250 h 3238500"/>
                <a:gd name="connsiteX1" fmla="*/ 1780443 w 3560885"/>
                <a:gd name="connsiteY1" fmla="*/ 0 h 3238500"/>
                <a:gd name="connsiteX2" fmla="*/ 3560886 w 3560885"/>
                <a:gd name="connsiteY2" fmla="*/ 1619250 h 3238500"/>
                <a:gd name="connsiteX3" fmla="*/ 1780443 w 3560885"/>
                <a:gd name="connsiteY3" fmla="*/ 3238500 h 3238500"/>
                <a:gd name="connsiteX4" fmla="*/ 0 w 3560885"/>
                <a:gd name="connsiteY4" fmla="*/ 1619250 h 3238500"/>
                <a:gd name="connsiteX0" fmla="*/ 1696160 w 3476603"/>
                <a:gd name="connsiteY0" fmla="*/ 0 h 3238500"/>
                <a:gd name="connsiteX1" fmla="*/ 3476603 w 3476603"/>
                <a:gd name="connsiteY1" fmla="*/ 1619250 h 3238500"/>
                <a:gd name="connsiteX2" fmla="*/ 1696160 w 3476603"/>
                <a:gd name="connsiteY2" fmla="*/ 3238500 h 3238500"/>
                <a:gd name="connsiteX3" fmla="*/ 7157 w 3476603"/>
                <a:gd name="connsiteY3" fmla="*/ 1710690 h 3238500"/>
                <a:gd name="connsiteX0" fmla="*/ 1431196 w 3211639"/>
                <a:gd name="connsiteY0" fmla="*/ 0 h 3655332"/>
                <a:gd name="connsiteX1" fmla="*/ 3211639 w 3211639"/>
                <a:gd name="connsiteY1" fmla="*/ 1619250 h 3655332"/>
                <a:gd name="connsiteX2" fmla="*/ 1431196 w 3211639"/>
                <a:gd name="connsiteY2" fmla="*/ 3238500 h 3655332"/>
                <a:gd name="connsiteX3" fmla="*/ 5963 w 3211639"/>
                <a:gd name="connsiteY3" fmla="*/ 3227363 h 3655332"/>
                <a:gd name="connsiteX0" fmla="*/ 1425233 w 3240103"/>
                <a:gd name="connsiteY0" fmla="*/ 0 h 3227363"/>
                <a:gd name="connsiteX1" fmla="*/ 3205676 w 3240103"/>
                <a:gd name="connsiteY1" fmla="*/ 1619250 h 3227363"/>
                <a:gd name="connsiteX2" fmla="*/ 0 w 3240103"/>
                <a:gd name="connsiteY2" fmla="*/ 3227363 h 3227363"/>
                <a:gd name="connsiteX0" fmla="*/ 3550040 w 5364910"/>
                <a:gd name="connsiteY0" fmla="*/ 0 h 3007555"/>
                <a:gd name="connsiteX1" fmla="*/ 5330483 w 5364910"/>
                <a:gd name="connsiteY1" fmla="*/ 1619250 h 3007555"/>
                <a:gd name="connsiteX2" fmla="*/ 0 w 5364910"/>
                <a:gd name="connsiteY2" fmla="*/ 3007555 h 3007555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5339507"/>
                <a:gd name="connsiteY0" fmla="*/ 0 h 3124786"/>
                <a:gd name="connsiteX1" fmla="*/ 5330483 w 5339507"/>
                <a:gd name="connsiteY1" fmla="*/ 1736481 h 3124786"/>
                <a:gd name="connsiteX2" fmla="*/ 0 w 5339507"/>
                <a:gd name="connsiteY2" fmla="*/ 3124786 h 3124786"/>
                <a:gd name="connsiteX0" fmla="*/ 62425 w 1735230"/>
                <a:gd name="connsiteY0" fmla="*/ 0 h 3124786"/>
                <a:gd name="connsiteX1" fmla="*/ 1696329 w 1735230"/>
                <a:gd name="connsiteY1" fmla="*/ 1509346 h 3124786"/>
                <a:gd name="connsiteX2" fmla="*/ 0 w 1735230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509346 h 3124786"/>
                <a:gd name="connsiteX2" fmla="*/ 0 w 1696329"/>
                <a:gd name="connsiteY2" fmla="*/ 3124786 h 3124786"/>
                <a:gd name="connsiteX0" fmla="*/ 62425 w 1696329"/>
                <a:gd name="connsiteY0" fmla="*/ 0 h 3124786"/>
                <a:gd name="connsiteX1" fmla="*/ 1696329 w 1696329"/>
                <a:gd name="connsiteY1" fmla="*/ 1677865 h 3124786"/>
                <a:gd name="connsiteX2" fmla="*/ 0 w 1696329"/>
                <a:gd name="connsiteY2" fmla="*/ 3124786 h 3124786"/>
                <a:gd name="connsiteX0" fmla="*/ 62425 w 1689002"/>
                <a:gd name="connsiteY0" fmla="*/ 0 h 3124786"/>
                <a:gd name="connsiteX1" fmla="*/ 1689002 w 1689002"/>
                <a:gd name="connsiteY1" fmla="*/ 1604596 h 3124786"/>
                <a:gd name="connsiteX2" fmla="*/ 0 w 1689002"/>
                <a:gd name="connsiteY2" fmla="*/ 3124786 h 3124786"/>
                <a:gd name="connsiteX0" fmla="*/ 0 w 1765788"/>
                <a:gd name="connsiteY0" fmla="*/ 0 h 3139440"/>
                <a:gd name="connsiteX1" fmla="*/ 1765788 w 1765788"/>
                <a:gd name="connsiteY1" fmla="*/ 1619250 h 3139440"/>
                <a:gd name="connsiteX2" fmla="*/ 76786 w 1765788"/>
                <a:gd name="connsiteY2" fmla="*/ 3139440 h 3139440"/>
                <a:gd name="connsiteX0" fmla="*/ 33118 w 1689002"/>
                <a:gd name="connsiteY0" fmla="*/ 0 h 3139440"/>
                <a:gd name="connsiteX1" fmla="*/ 1689002 w 1689002"/>
                <a:gd name="connsiteY1" fmla="*/ 1619250 h 3139440"/>
                <a:gd name="connsiteX2" fmla="*/ 0 w 1689002"/>
                <a:gd name="connsiteY2" fmla="*/ 3139440 h 3139440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5884"/>
                <a:gd name="connsiteY0" fmla="*/ 0 h 3154094"/>
                <a:gd name="connsiteX1" fmla="*/ 1655884 w 1655884"/>
                <a:gd name="connsiteY1" fmla="*/ 1619250 h 3154094"/>
                <a:gd name="connsiteX2" fmla="*/ 3517 w 1655884"/>
                <a:gd name="connsiteY2" fmla="*/ 3154094 h 3154094"/>
                <a:gd name="connsiteX0" fmla="*/ 0 w 1659434"/>
                <a:gd name="connsiteY0" fmla="*/ 0 h 3154094"/>
                <a:gd name="connsiteX1" fmla="*/ 1655884 w 1659434"/>
                <a:gd name="connsiteY1" fmla="*/ 1619250 h 3154094"/>
                <a:gd name="connsiteX2" fmla="*/ 3517 w 1659434"/>
                <a:gd name="connsiteY2" fmla="*/ 3154094 h 3154094"/>
                <a:gd name="connsiteX0" fmla="*/ 0 w 1664939"/>
                <a:gd name="connsiteY0" fmla="*/ 0 h 3154094"/>
                <a:gd name="connsiteX1" fmla="*/ 1655884 w 1664939"/>
                <a:gd name="connsiteY1" fmla="*/ 1619250 h 3154094"/>
                <a:gd name="connsiteX2" fmla="*/ 3517 w 1664939"/>
                <a:gd name="connsiteY2" fmla="*/ 3154094 h 3154094"/>
                <a:gd name="connsiteX0" fmla="*/ 0 w 1664939"/>
                <a:gd name="connsiteY0" fmla="*/ 0 h 3154094"/>
                <a:gd name="connsiteX1" fmla="*/ 1655884 w 1664939"/>
                <a:gd name="connsiteY1" fmla="*/ 1619250 h 3154094"/>
                <a:gd name="connsiteX2" fmla="*/ 3517 w 1664939"/>
                <a:gd name="connsiteY2" fmla="*/ 3154094 h 3154094"/>
                <a:gd name="connsiteX0" fmla="*/ 0 w 1658235"/>
                <a:gd name="connsiteY0" fmla="*/ 0 h 3154094"/>
                <a:gd name="connsiteX1" fmla="*/ 1655884 w 1658235"/>
                <a:gd name="connsiteY1" fmla="*/ 1619250 h 3154094"/>
                <a:gd name="connsiteX2" fmla="*/ 3517 w 1658235"/>
                <a:gd name="connsiteY2" fmla="*/ 3154094 h 3154094"/>
                <a:gd name="connsiteX0" fmla="*/ 0 w 1658262"/>
                <a:gd name="connsiteY0" fmla="*/ 0 h 3371628"/>
                <a:gd name="connsiteX1" fmla="*/ 1655884 w 1658262"/>
                <a:gd name="connsiteY1" fmla="*/ 1619250 h 3371628"/>
                <a:gd name="connsiteX2" fmla="*/ 15496 w 1658262"/>
                <a:gd name="connsiteY2" fmla="*/ 3371628 h 3371628"/>
                <a:gd name="connsiteX0" fmla="*/ 68351 w 1726431"/>
                <a:gd name="connsiteY0" fmla="*/ 0 h 3765907"/>
                <a:gd name="connsiteX1" fmla="*/ 1724235 w 1726431"/>
                <a:gd name="connsiteY1" fmla="*/ 1619250 h 3765907"/>
                <a:gd name="connsiteX2" fmla="*/ 0 w 1726431"/>
                <a:gd name="connsiteY2" fmla="*/ 3765907 h 376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6431" h="3765907">
                  <a:moveTo>
                    <a:pt x="68351" y="0"/>
                  </a:moveTo>
                  <a:cubicBezTo>
                    <a:pt x="788727" y="23684"/>
                    <a:pt x="1675367" y="259747"/>
                    <a:pt x="1724235" y="1619250"/>
                  </a:cubicBezTo>
                  <a:cubicBezTo>
                    <a:pt x="1780568" y="2739809"/>
                    <a:pt x="741118" y="3753268"/>
                    <a:pt x="0" y="3765907"/>
                  </a:cubicBezTo>
                </a:path>
              </a:pathLst>
            </a:custGeom>
            <a:noFill/>
            <a:ln w="1079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762001" y="363568"/>
              <a:ext cx="207065" cy="397565"/>
            </a:xfrm>
            <a:prstGeom prst="rect">
              <a:avLst/>
            </a:pr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828262" y="123373"/>
              <a:ext cx="49695" cy="397565"/>
            </a:xfrm>
            <a:prstGeom prst="rect">
              <a:avLst/>
            </a:pr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sp>
        <p:nvSpPr>
          <p:cNvPr id="31" name="Rectangle 1"/>
          <p:cNvSpPr/>
          <p:nvPr/>
        </p:nvSpPr>
        <p:spPr>
          <a:xfrm>
            <a:off x="1895192" y="255317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End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Rectangle 6"/>
          <p:cNvSpPr/>
          <p:nvPr/>
        </p:nvSpPr>
        <p:spPr>
          <a:xfrm>
            <a:off x="4094373" y="4936049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</a:t>
            </a:r>
            <a:r>
              <a:rPr lang="de-DE" alt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1855789"/>
            <a:ext cx="86423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rtl="0" eaLnBrk="1" fontAlgn="base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rtl="0" eaLnBrk="1" fontAlgn="base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rtl="0" eaLnBrk="1" fontAlgn="base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rtl="0" eaLnBrk="1" fontAlgn="base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2400" dirty="0" smtClean="0"/>
              <a:t>5. </a:t>
            </a:r>
            <a:r>
              <a:rPr lang="en-US" sz="2400" dirty="0"/>
              <a:t>Never tie-wrap or fasten cables or hoses onto carrier system links or cross bars</a:t>
            </a:r>
            <a:r>
              <a:rPr lang="en-US" sz="2400" dirty="0" smtClean="0"/>
              <a:t>.</a:t>
            </a:r>
            <a:endParaRPr lang="de-DE" altLang="en-US" sz="2400" dirty="0" smtClean="0"/>
          </a:p>
          <a:p>
            <a:pPr>
              <a:lnSpc>
                <a:spcPct val="120000"/>
              </a:lnSpc>
            </a:pP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62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55788"/>
            <a:ext cx="8642350" cy="4452937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de-DE" altLang="en-US" sz="2400" dirty="0" smtClean="0"/>
              <a:t>6. The cables must be able to move freely at bending radius</a:t>
            </a:r>
          </a:p>
          <a:p>
            <a:pPr>
              <a:lnSpc>
                <a:spcPct val="120000"/>
              </a:lnSpc>
            </a:pPr>
            <a:endParaRPr lang="de-DE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2"/>
          <a:stretch/>
        </p:blipFill>
        <p:spPr bwMode="auto">
          <a:xfrm>
            <a:off x="156357" y="3084684"/>
            <a:ext cx="593964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77458"/>
          <a:stretch/>
        </p:blipFill>
        <p:spPr>
          <a:xfrm>
            <a:off x="6514469" y="2409014"/>
            <a:ext cx="1181329" cy="2081473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6362098" y="4605379"/>
            <a:ext cx="1486069" cy="1719221"/>
            <a:chOff x="6401607" y="2971800"/>
            <a:chExt cx="2189595" cy="3438442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/>
            <a:srcRect l="74708"/>
            <a:stretch/>
          </p:blipFill>
          <p:spPr>
            <a:xfrm>
              <a:off x="6401607" y="2971800"/>
              <a:ext cx="2189595" cy="3438442"/>
            </a:xfrm>
            <a:prstGeom prst="rect">
              <a:avLst/>
            </a:prstGeom>
          </p:spPr>
        </p:pic>
        <p:cxnSp>
          <p:nvCxnSpPr>
            <p:cNvPr id="11" name="Gerade Verbindung 10"/>
            <p:cNvCxnSpPr/>
            <p:nvPr/>
          </p:nvCxnSpPr>
          <p:spPr>
            <a:xfrm>
              <a:off x="6563533" y="3457575"/>
              <a:ext cx="1714500" cy="20383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5400000">
              <a:off x="6601633" y="3448050"/>
              <a:ext cx="1714500" cy="20383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Gerade Verbindung 12"/>
          <p:cNvCxnSpPr/>
          <p:nvPr/>
        </p:nvCxnSpPr>
        <p:spPr>
          <a:xfrm>
            <a:off x="6606889" y="2888988"/>
            <a:ext cx="947305" cy="9210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6691977" y="2952750"/>
            <a:ext cx="804428" cy="8572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Why is it important to have a propper filling drag-chain?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Webinar // The right cable layout for drag-chains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1A673508-5BB1-4A40-A1F5-59A9A48CE0A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3140546"/>
            <a:ext cx="7433441" cy="244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000" dirty="0" smtClean="0"/>
              <a:t>The main reason to increase the service </a:t>
            </a:r>
            <a:r>
              <a:rPr lang="de-DE" altLang="en-US" sz="2000" dirty="0"/>
              <a:t>life of the system.</a:t>
            </a:r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altLang="en-US" sz="2000" dirty="0" smtClean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000" dirty="0" smtClean="0"/>
              <a:t>With proper seperators </a:t>
            </a:r>
            <a:r>
              <a:rPr lang="de-DE" altLang="en-US" sz="2000" dirty="0"/>
              <a:t>and shelves </a:t>
            </a:r>
            <a:r>
              <a:rPr lang="de-DE" altLang="en-US" sz="2000" dirty="0" smtClean="0"/>
              <a:t>usage will help </a:t>
            </a:r>
            <a:r>
              <a:rPr lang="de-DE" altLang="en-US" sz="2000" dirty="0"/>
              <a:t>to improve the service life of cables and </a:t>
            </a:r>
            <a:r>
              <a:rPr lang="de-DE" altLang="en-US" sz="2000" dirty="0" err="1"/>
              <a:t>hoses</a:t>
            </a:r>
            <a:r>
              <a:rPr lang="de-DE" altLang="en-US" sz="2000" dirty="0" smtClean="0"/>
              <a:t>.</a:t>
            </a:r>
            <a:endParaRPr lang="de-DE" altLang="en-US" sz="2000" dirty="0"/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359979" y="3249996"/>
            <a:ext cx="304800" cy="26275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leichschenkliges Dreieck 7"/>
          <p:cNvSpPr/>
          <p:nvPr/>
        </p:nvSpPr>
        <p:spPr>
          <a:xfrm rot="5400000">
            <a:off x="348482" y="4316796"/>
            <a:ext cx="304800" cy="26275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2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55788"/>
            <a:ext cx="8642350" cy="4452937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de-DE" altLang="en-US" sz="2400" dirty="0" smtClean="0"/>
              <a:t>7. The cables must be installed „Twist-Free“!</a:t>
            </a:r>
          </a:p>
          <a:p>
            <a:pPr>
              <a:lnSpc>
                <a:spcPct val="120000"/>
              </a:lnSpc>
            </a:pPr>
            <a:endParaRPr lang="de-DE" altLang="en-US" sz="2400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r="56857"/>
          <a:stretch/>
        </p:blipFill>
        <p:spPr bwMode="auto">
          <a:xfrm>
            <a:off x="4439217" y="2819400"/>
            <a:ext cx="4629151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r="57219"/>
          <a:stretch/>
        </p:blipFill>
        <p:spPr bwMode="auto">
          <a:xfrm flipH="1">
            <a:off x="304800" y="3283743"/>
            <a:ext cx="4039751" cy="258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5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55788"/>
            <a:ext cx="8642350" cy="4452937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de-DE" altLang="en-US" sz="2400" dirty="0" smtClean="0"/>
              <a:t>7. The cables must be installed „Twist-Free“!</a:t>
            </a:r>
          </a:p>
          <a:p>
            <a:pPr>
              <a:lnSpc>
                <a:spcPct val="120000"/>
              </a:lnSpc>
            </a:pPr>
            <a:endParaRPr lang="de-DE" alt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5"/>
          <a:stretch/>
        </p:blipFill>
        <p:spPr bwMode="auto">
          <a:xfrm flipH="1">
            <a:off x="381001" y="3200399"/>
            <a:ext cx="4343400" cy="30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1" r="1521"/>
          <a:stretch/>
        </p:blipFill>
        <p:spPr bwMode="auto">
          <a:xfrm>
            <a:off x="4371975" y="2667000"/>
            <a:ext cx="4629151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1205680" y="4107655"/>
            <a:ext cx="1447800" cy="12192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1205680" y="4107655"/>
            <a:ext cx="1295399" cy="12192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238750" y="4107655"/>
            <a:ext cx="1447800" cy="12192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5238750" y="4107655"/>
            <a:ext cx="1295399" cy="12192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55788"/>
            <a:ext cx="8642350" cy="4452937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de-DE" altLang="en-US" sz="2400" dirty="0" smtClean="0"/>
              <a:t>8. Drag Chain Installation done according to recommendation value in the catalogue.</a:t>
            </a:r>
          </a:p>
          <a:p>
            <a:pPr>
              <a:lnSpc>
                <a:spcPct val="120000"/>
              </a:lnSpc>
            </a:pPr>
            <a:endParaRPr lang="de-DE" alt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638550"/>
            <a:ext cx="8894814" cy="18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3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55789"/>
            <a:ext cx="8642350" cy="1268412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de-DE" altLang="en-US" sz="2400" dirty="0" smtClean="0"/>
              <a:t>9. Always consider one extra link, this is to ensure the drag chain ends are rested when at max travel position.</a:t>
            </a:r>
          </a:p>
          <a:p>
            <a:pPr>
              <a:lnSpc>
                <a:spcPct val="120000"/>
              </a:lnSpc>
            </a:pPr>
            <a:endParaRPr lang="de-DE" altLang="en-US" sz="2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2" y="3838676"/>
            <a:ext cx="6797675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2"/>
          <p:cNvGrpSpPr/>
          <p:nvPr/>
        </p:nvGrpSpPr>
        <p:grpSpPr>
          <a:xfrm>
            <a:off x="2254249" y="4637653"/>
            <a:ext cx="3831918" cy="266701"/>
            <a:chOff x="1818098" y="5764211"/>
            <a:chExt cx="3831918" cy="266701"/>
          </a:xfrm>
        </p:grpSpPr>
        <p:sp>
          <p:nvSpPr>
            <p:cNvPr id="20" name="Down Arrow 14"/>
            <p:cNvSpPr/>
            <p:nvPr/>
          </p:nvSpPr>
          <p:spPr>
            <a:xfrm rot="2595184">
              <a:off x="5459516" y="5764211"/>
              <a:ext cx="190500" cy="266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wn Arrow 15"/>
            <p:cNvSpPr/>
            <p:nvPr/>
          </p:nvSpPr>
          <p:spPr>
            <a:xfrm rot="2595184">
              <a:off x="1818098" y="5764212"/>
              <a:ext cx="190500" cy="266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4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2060"/>
          <p:cNvGrpSpPr/>
          <p:nvPr/>
        </p:nvGrpSpPr>
        <p:grpSpPr>
          <a:xfrm>
            <a:off x="3765207" y="1466066"/>
            <a:ext cx="1975581" cy="4696131"/>
            <a:chOff x="3772827" y="1397486"/>
            <a:chExt cx="1975581" cy="4696131"/>
          </a:xfrm>
        </p:grpSpPr>
        <p:grpSp>
          <p:nvGrpSpPr>
            <p:cNvPr id="2059" name="Group 2058"/>
            <p:cNvGrpSpPr/>
            <p:nvPr/>
          </p:nvGrpSpPr>
          <p:grpSpPr>
            <a:xfrm>
              <a:off x="3772827" y="1397486"/>
              <a:ext cx="1438762" cy="4696131"/>
              <a:chOff x="3772827" y="1397486"/>
              <a:chExt cx="1438762" cy="4696131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95112">
                <a:off x="3772827" y="1397486"/>
                <a:ext cx="962025" cy="923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Straight Connector 17"/>
              <p:cNvCxnSpPr/>
              <p:nvPr/>
            </p:nvCxnSpPr>
            <p:spPr>
              <a:xfrm>
                <a:off x="3800845" y="1902053"/>
                <a:ext cx="492482" cy="4191564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730795" y="2321410"/>
                <a:ext cx="480794" cy="3772207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8" name="Group 2057"/>
            <p:cNvGrpSpPr/>
            <p:nvPr/>
          </p:nvGrpSpPr>
          <p:grpSpPr>
            <a:xfrm>
              <a:off x="4284618" y="1419134"/>
              <a:ext cx="1463790" cy="4674483"/>
              <a:chOff x="4284618" y="1419134"/>
              <a:chExt cx="1463790" cy="467448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963">
                <a:off x="4786383" y="1419134"/>
                <a:ext cx="962025" cy="923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4" name="Straight Connector 23"/>
              <p:cNvCxnSpPr/>
              <p:nvPr/>
            </p:nvCxnSpPr>
            <p:spPr>
              <a:xfrm flipH="1">
                <a:off x="4284618" y="2321410"/>
                <a:ext cx="481013" cy="3772207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211589" y="1950944"/>
                <a:ext cx="514303" cy="4142673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5538"/>
            <a:ext cx="6121400" cy="64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IMPORTANT Design Advice</a:t>
            </a:r>
            <a:endParaRPr lang="de-DE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5" y="1855788"/>
            <a:ext cx="3406775" cy="46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rtl="0" eaLnBrk="1" fontAlgn="base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rtl="0" eaLnBrk="1" fontAlgn="base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rtl="0" eaLnBrk="1" fontAlgn="base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rtl="0" eaLnBrk="1" fontAlgn="base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en-US" sz="2400" dirty="0" smtClean="0"/>
              <a:t>10. </a:t>
            </a:r>
            <a:r>
              <a:rPr lang="en-US" altLang="en-US" sz="2400" dirty="0"/>
              <a:t>Carrier systems may become unstable when the inner </a:t>
            </a:r>
            <a:r>
              <a:rPr lang="en-US" altLang="en-US" sz="2400" dirty="0" smtClean="0"/>
              <a:t>width (</a:t>
            </a:r>
            <a:r>
              <a:rPr lang="en-US" altLang="en-US" sz="2400" b="1" dirty="0" smtClean="0"/>
              <a:t>C</a:t>
            </a:r>
            <a:r>
              <a:rPr lang="en-US" altLang="en-US" sz="2400" dirty="0" smtClean="0"/>
              <a:t>) </a:t>
            </a:r>
            <a:r>
              <a:rPr lang="en-US" altLang="en-US" sz="2400" dirty="0"/>
              <a:t>is less than 2x </a:t>
            </a:r>
            <a:r>
              <a:rPr lang="en-US" altLang="en-US" sz="2400" dirty="0" smtClean="0"/>
              <a:t>the inner height (</a:t>
            </a:r>
            <a:r>
              <a:rPr lang="en-US" altLang="en-US" sz="2400" b="1" dirty="0" smtClean="0"/>
              <a:t>D</a:t>
            </a:r>
            <a:r>
              <a:rPr lang="en-US" altLang="en-US" sz="2400" dirty="0" smtClean="0"/>
              <a:t>). 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Especially </a:t>
            </a:r>
            <a:r>
              <a:rPr lang="en-US" altLang="en-US" sz="2400" dirty="0"/>
              <a:t>when the </a:t>
            </a:r>
            <a:r>
              <a:rPr lang="en-US" altLang="en-US" sz="2400" dirty="0" smtClean="0"/>
              <a:t>bending </a:t>
            </a:r>
            <a:r>
              <a:rPr lang="en-US" altLang="en-US" sz="2400" dirty="0"/>
              <a:t>radius </a:t>
            </a:r>
            <a:r>
              <a:rPr lang="en-US" altLang="en-US" sz="2400" dirty="0" smtClean="0"/>
              <a:t>(</a:t>
            </a:r>
            <a:r>
              <a:rPr lang="en-US" altLang="en-US" sz="2400" b="1" dirty="0" smtClean="0"/>
              <a:t>R</a:t>
            </a:r>
            <a:r>
              <a:rPr lang="en-US" altLang="en-US" sz="2400" dirty="0"/>
              <a:t>) selected is greater than </a:t>
            </a:r>
            <a:r>
              <a:rPr lang="en-US" altLang="en-US" sz="2400" dirty="0" smtClean="0"/>
              <a:t>3x the </a:t>
            </a:r>
            <a:r>
              <a:rPr lang="en-US" altLang="en-US" sz="2400" dirty="0"/>
              <a:t>link height.</a:t>
            </a:r>
            <a:endParaRPr lang="de-DE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7485"/>
            <a:ext cx="962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587572" y="1833048"/>
            <a:ext cx="303641" cy="30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284618" y="1859448"/>
            <a:ext cx="0" cy="4234169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211589" y="1859448"/>
            <a:ext cx="218" cy="4234169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34034"/>
            <a:ext cx="961807" cy="91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4587573" y="6074121"/>
            <a:ext cx="303641" cy="30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60" name="Group 2059"/>
          <p:cNvGrpSpPr/>
          <p:nvPr/>
        </p:nvGrpSpPr>
        <p:grpSpPr>
          <a:xfrm>
            <a:off x="6095999" y="1366834"/>
            <a:ext cx="2516188" cy="5186366"/>
            <a:chOff x="6095999" y="1366834"/>
            <a:chExt cx="2516188" cy="518636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9" y="1366834"/>
              <a:ext cx="2516187" cy="919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634034"/>
              <a:ext cx="2516187" cy="919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7202271" y="6045927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202270" y="1787436"/>
              <a:ext cx="303641" cy="300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6" name="Rectangle 2055"/>
            <p:cNvSpPr/>
            <p:nvPr/>
          </p:nvSpPr>
          <p:spPr>
            <a:xfrm>
              <a:off x="7217151" y="5723709"/>
              <a:ext cx="25240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00" b="1" dirty="0" smtClean="0">
                  <a:solidFill>
                    <a:schemeClr val="tx2"/>
                  </a:solidFill>
                </a:rPr>
                <a:t>C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151502" y="5969727"/>
              <a:ext cx="25240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00" b="1" dirty="0" smtClean="0">
                  <a:solidFill>
                    <a:schemeClr val="tx2"/>
                  </a:solidFill>
                </a:rPr>
                <a:t>D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612495" y="5732621"/>
            <a:ext cx="2524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000" b="1" dirty="0" smtClean="0">
                <a:solidFill>
                  <a:schemeClr val="tx2"/>
                </a:solidFill>
              </a:rPr>
              <a:t>C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99646" y="5978232"/>
            <a:ext cx="2524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000" b="1" dirty="0" smtClean="0">
                <a:solidFill>
                  <a:schemeClr val="tx2"/>
                </a:solidFill>
              </a:rPr>
              <a:t>D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4917998"/>
            <a:ext cx="7344000" cy="577453"/>
          </a:xfrm>
        </p:spPr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http://www.lappkabel.com/catalogues.html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D420-D641-486E-8FA3-647C093C8EE2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13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4917998"/>
            <a:ext cx="7344000" cy="57745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Maximum filling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18.05.2017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Webinar // The right cable layout for drag-chains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D420-D641-486E-8FA3-647C093C8EE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7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57200" y="2846388"/>
            <a:ext cx="82296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 smtClean="0"/>
              <a:t>What is the maximum diamater </a:t>
            </a:r>
            <a:r>
              <a:rPr lang="de-DE" altLang="en-US" sz="2800" dirty="0"/>
              <a:t>of a </a:t>
            </a:r>
            <a:r>
              <a:rPr lang="de-DE" altLang="en-US" sz="2800" dirty="0" smtClean="0"/>
              <a:t>cable or a </a:t>
            </a:r>
            <a:r>
              <a:rPr lang="de-DE" altLang="en-US" sz="2800" dirty="0" err="1" smtClean="0"/>
              <a:t>hose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permitted</a:t>
            </a:r>
            <a:r>
              <a:rPr lang="de-DE" altLang="en-US" sz="2800" dirty="0" smtClean="0"/>
              <a:t> in a drag-chain?</a:t>
            </a:r>
          </a:p>
        </p:txBody>
      </p:sp>
    </p:spTree>
    <p:extLst>
      <p:ext uri="{BB962C8B-B14F-4D97-AF65-F5344CB8AC3E}">
        <p14:creationId xmlns:p14="http://schemas.microsoft.com/office/powerpoint/2010/main" val="9664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752600"/>
            <a:ext cx="6935787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3509420" y="2261562"/>
            <a:ext cx="795670" cy="79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dirty="0" smtClean="0"/>
              <a:t>Maximum Filling</a:t>
            </a:r>
            <a:endParaRPr lang="de-DE" altLang="en-US" dirty="0"/>
          </a:p>
        </p:txBody>
      </p:sp>
      <p:sp>
        <p:nvSpPr>
          <p:cNvPr id="2" name="Oval 1"/>
          <p:cNvSpPr/>
          <p:nvPr/>
        </p:nvSpPr>
        <p:spPr>
          <a:xfrm>
            <a:off x="3519155" y="3048000"/>
            <a:ext cx="795670" cy="795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8960" y="4495800"/>
            <a:ext cx="833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b="1" dirty="0">
                <a:solidFill>
                  <a:srgbClr val="FF6600"/>
                </a:solidFill>
              </a:rPr>
              <a:t>D = Chain Inner height – total </a:t>
            </a:r>
            <a:r>
              <a:rPr lang="de-DE" altLang="en-US" b="1" dirty="0" smtClean="0">
                <a:solidFill>
                  <a:srgbClr val="FF6600"/>
                </a:solidFill>
              </a:rPr>
              <a:t>clearance (example: D = 50mm)</a:t>
            </a:r>
            <a:endParaRPr lang="de-DE" altLang="en-US" b="1" dirty="0">
              <a:solidFill>
                <a:srgbClr val="FF6600"/>
              </a:solidFill>
            </a:endParaRPr>
          </a:p>
          <a:p>
            <a:r>
              <a:rPr lang="de-DE" altLang="en-US" b="1" dirty="0">
                <a:solidFill>
                  <a:srgbClr val="FF6600"/>
                </a:solidFill>
              </a:rPr>
              <a:t/>
            </a:r>
            <a:br>
              <a:rPr lang="de-DE" altLang="en-US" b="1" dirty="0">
                <a:solidFill>
                  <a:srgbClr val="FF6600"/>
                </a:solidFill>
              </a:rPr>
            </a:br>
            <a:r>
              <a:rPr lang="de-DE" altLang="en-US" b="1" dirty="0" smtClean="0">
                <a:solidFill>
                  <a:srgbClr val="FF6600"/>
                </a:solidFill>
              </a:rPr>
              <a:t>Max Electric Cables OD: 	Inner Height-10% </a:t>
            </a:r>
          </a:p>
          <a:p>
            <a:r>
              <a:rPr lang="de-DE" altLang="en-US" b="1" dirty="0" smtClean="0">
                <a:solidFill>
                  <a:srgbClr val="FF6600"/>
                </a:solidFill>
              </a:rPr>
              <a:t>example: </a:t>
            </a:r>
          </a:p>
          <a:p>
            <a:r>
              <a:rPr lang="de-DE" altLang="en-US" b="1" dirty="0" smtClean="0">
                <a:solidFill>
                  <a:srgbClr val="FF6600"/>
                </a:solidFill>
              </a:rPr>
              <a:t>50mm-10% = 45mm</a:t>
            </a:r>
          </a:p>
          <a:p>
            <a:r>
              <a:rPr lang="de-DE" altLang="en-US" b="1" dirty="0" smtClean="0">
                <a:solidFill>
                  <a:srgbClr val="FF6600"/>
                </a:solidFill>
              </a:rPr>
              <a:t>22.5mm + 22.5mm </a:t>
            </a:r>
            <a:r>
              <a:rPr lang="de-DE" altLang="en-US" b="1" dirty="0">
                <a:solidFill>
                  <a:srgbClr val="FF6600"/>
                </a:solidFill>
              </a:rPr>
              <a:t>= </a:t>
            </a:r>
            <a:r>
              <a:rPr lang="de-DE" altLang="en-US" b="1" dirty="0" smtClean="0">
                <a:solidFill>
                  <a:srgbClr val="FF6600"/>
                </a:solidFill>
              </a:rPr>
              <a:t>45mm</a:t>
            </a:r>
          </a:p>
          <a:p>
            <a:r>
              <a:rPr lang="de-DE" altLang="en-US" b="1" dirty="0" smtClean="0">
                <a:solidFill>
                  <a:srgbClr val="FF6600"/>
                </a:solidFill>
              </a:rPr>
              <a:t>15mm + 15mm + 15mm = 45mm</a:t>
            </a:r>
            <a:endParaRPr lang="de-DE" altLang="en-US" b="1" dirty="0">
              <a:solidFill>
                <a:srgbClr val="FF66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53200" y="2133600"/>
            <a:ext cx="0" cy="17526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3200" y="2743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14" idx="0"/>
            <a:endCxn id="2" idx="4"/>
          </p:cNvCxnSpPr>
          <p:nvPr/>
        </p:nvCxnSpPr>
        <p:spPr>
          <a:xfrm>
            <a:off x="3907255" y="2261562"/>
            <a:ext cx="9735" cy="1581842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029200" y="2430780"/>
            <a:ext cx="1371600" cy="1390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54304" y="2550482"/>
            <a:ext cx="1129352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>
            <a:off x="5710452" y="2430780"/>
            <a:ext cx="4548" cy="1420931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445476" y="3324222"/>
            <a:ext cx="502920" cy="502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450080" y="2797495"/>
            <a:ext cx="502920" cy="502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448178" y="2268858"/>
            <a:ext cx="502920" cy="502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H="1">
            <a:off x="4694721" y="2268858"/>
            <a:ext cx="4917" cy="15745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837660" y="2278380"/>
            <a:ext cx="1591340" cy="154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29" idx="0"/>
            <a:endCxn id="29" idx="4"/>
          </p:cNvCxnSpPr>
          <p:nvPr/>
        </p:nvCxnSpPr>
        <p:spPr>
          <a:xfrm>
            <a:off x="2633330" y="2278380"/>
            <a:ext cx="0" cy="1543050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9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250825" y="1855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800" dirty="0"/>
              <a:t>How much clearance do we recommend </a:t>
            </a:r>
            <a:r>
              <a:rPr lang="de-DE" altLang="en-US" sz="2800" dirty="0" smtClean="0"/>
              <a:t>in the drag-chain for</a:t>
            </a:r>
            <a:endParaRPr lang="de-DE" altLang="en-US" sz="28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400" dirty="0" smtClean="0"/>
              <a:t>Electrical </a:t>
            </a:r>
            <a:r>
              <a:rPr lang="de-DE" altLang="en-US" sz="2400" dirty="0"/>
              <a:t>round cables</a:t>
            </a:r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400" dirty="0" smtClean="0"/>
              <a:t>Electrical </a:t>
            </a:r>
            <a:r>
              <a:rPr lang="de-DE" altLang="en-US" sz="2400" dirty="0"/>
              <a:t>flat cables</a:t>
            </a:r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400" dirty="0" smtClean="0"/>
              <a:t>Pneumatic</a:t>
            </a: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400" dirty="0" smtClean="0"/>
              <a:t>Hydraulic</a:t>
            </a:r>
            <a:endParaRPr lang="de-DE" altLang="en-US" sz="2400" dirty="0"/>
          </a:p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400" dirty="0" smtClean="0"/>
              <a:t>Media </a:t>
            </a:r>
            <a:r>
              <a:rPr lang="de-DE" altLang="en-US" sz="2400" dirty="0"/>
              <a:t>hoses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23950"/>
            <a:ext cx="6121400" cy="64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dirty="0"/>
              <a:t>Maximum Filling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24400" y="2706616"/>
            <a:ext cx="1752600" cy="11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</a:t>
            </a:r>
            <a:endParaRPr lang="de-DE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641892" y="3305175"/>
            <a:ext cx="1752600" cy="11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</a:t>
            </a:r>
            <a:endParaRPr lang="de-DE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71800" y="4118769"/>
            <a:ext cx="1752600" cy="11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5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15 %</a:t>
            </a:r>
            <a:endParaRPr lang="de-DE" altLang="en-US" sz="5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0" y="4716391"/>
            <a:ext cx="3822492" cy="11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~ 30%</a:t>
            </a:r>
            <a:endParaRPr lang="de-DE" alt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08782" y="5315887"/>
            <a:ext cx="1752600" cy="11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30 %</a:t>
            </a:r>
            <a:endParaRPr lang="de-DE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9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58b462226bb9e85794bae4c461c5dcad1f322"/>
</p:tagLst>
</file>

<file path=ppt/theme/theme1.xml><?xml version="1.0" encoding="utf-8"?>
<a:theme xmlns:a="http://schemas.openxmlformats.org/drawingml/2006/main" name="Lapp Presentation - Templates">
  <a:themeElements>
    <a:clrScheme name="lapp_colors">
      <a:dk1>
        <a:sysClr val="windowText" lastClr="000000"/>
      </a:dk1>
      <a:lt1>
        <a:sysClr val="window" lastClr="FFFFFF"/>
      </a:lt1>
      <a:dk2>
        <a:srgbClr val="BFBFBF"/>
      </a:dk2>
      <a:lt2>
        <a:srgbClr val="FFFFFF"/>
      </a:lt2>
      <a:accent1>
        <a:srgbClr val="EB6909"/>
      </a:accent1>
      <a:accent2>
        <a:srgbClr val="F3A56B"/>
      </a:accent2>
      <a:accent3>
        <a:srgbClr val="8F8F8F"/>
      </a:accent3>
      <a:accent4>
        <a:srgbClr val="D8D8D8"/>
      </a:accent4>
      <a:accent5>
        <a:srgbClr val="EF873A"/>
      </a:accent5>
      <a:accent6>
        <a:srgbClr val="FBE1CE"/>
      </a:accent6>
      <a:hlink>
        <a:srgbClr val="8F8F8F"/>
      </a:hlink>
      <a:folHlink>
        <a:srgbClr val="EB6909"/>
      </a:folHlink>
    </a:clrScheme>
    <a:fontScheme name="lapp_font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Lapp Presentation - Templates</Template>
  <TotalTime>0</TotalTime>
  <Words>1846</Words>
  <Application>Microsoft Office PowerPoint</Application>
  <PresentationFormat>Bildschirmpräsentation (4:3)</PresentationFormat>
  <Paragraphs>464</Paragraphs>
  <Slides>55</Slides>
  <Notes>47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7" baseType="lpstr">
      <vt:lpstr>Lapp Presentation - Templates</vt:lpstr>
      <vt:lpstr>Solid Edge Draft Document</vt:lpstr>
      <vt:lpstr>The right cable layout for drag-chains</vt:lpstr>
      <vt:lpstr>Introduction Speaker</vt:lpstr>
      <vt:lpstr>PowerPoint-Präsentation</vt:lpstr>
      <vt:lpstr>How to install media (cables, hoses, etc.) correctly</vt:lpstr>
      <vt:lpstr>Why is it important to have a propper filling drag-chain?</vt:lpstr>
      <vt:lpstr>Maximum filling</vt:lpstr>
      <vt:lpstr>PowerPoint-Präsentation</vt:lpstr>
      <vt:lpstr>Maximum Filling</vt:lpstr>
      <vt:lpstr>Maximum Filling</vt:lpstr>
      <vt:lpstr>Maximum Filling</vt:lpstr>
      <vt:lpstr>Maximum Filling</vt:lpstr>
      <vt:lpstr>Maximum Filling</vt:lpstr>
      <vt:lpstr>Maximum Filling</vt:lpstr>
      <vt:lpstr>Maximum Filling</vt:lpstr>
      <vt:lpstr>Maximum Filling</vt:lpstr>
      <vt:lpstr>Maximum Filling</vt:lpstr>
      <vt:lpstr>Maximum Filling</vt:lpstr>
      <vt:lpstr>Maximum Filling</vt:lpstr>
      <vt:lpstr>When to use a separator</vt:lpstr>
      <vt:lpstr>When to use a separator</vt:lpstr>
      <vt:lpstr>When to use a separator</vt:lpstr>
      <vt:lpstr>When to use a separator</vt:lpstr>
      <vt:lpstr>When to use a separator</vt:lpstr>
      <vt:lpstr>When to use a separator</vt:lpstr>
      <vt:lpstr>When to use a separator</vt:lpstr>
      <vt:lpstr>When to use a separator</vt:lpstr>
      <vt:lpstr>When to use a separator</vt:lpstr>
      <vt:lpstr>When to use a separator</vt:lpstr>
      <vt:lpstr>Interior Shelving Examples:</vt:lpstr>
      <vt:lpstr>How to design multi-layer cable layout for narrow spaces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additional Design advice </vt:lpstr>
      <vt:lpstr>IMPORTANT Design Advice</vt:lpstr>
      <vt:lpstr>IMPORTANT Design Advice</vt:lpstr>
      <vt:lpstr>IMPORTANT Design Advice</vt:lpstr>
      <vt:lpstr>IMPORTANT Design Advice</vt:lpstr>
      <vt:lpstr>IMPORTANT Design Advice</vt:lpstr>
      <vt:lpstr>IMPORTANT Design Advice</vt:lpstr>
      <vt:lpstr>IMPORTANT Design Advice</vt:lpstr>
      <vt:lpstr>IMPORTANT Design Advice</vt:lpstr>
      <vt:lpstr>IMPORTANT Design Advice</vt:lpstr>
      <vt:lpstr>IMPORTANT Design Advice</vt:lpstr>
      <vt:lpstr>IMPORTANT Design Advice</vt:lpstr>
      <vt:lpstr>IMPORTANT Design Advice</vt:lpstr>
      <vt:lpstr>IMPORTANT Design Advice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Frankie Poo</dc:creator>
  <cp:lastModifiedBy>Christian Mueller</cp:lastModifiedBy>
  <cp:revision>194</cp:revision>
  <cp:lastPrinted>2013-03-28T08:12:48Z</cp:lastPrinted>
  <dcterms:created xsi:type="dcterms:W3CDTF">2014-11-06T15:42:46Z</dcterms:created>
  <dcterms:modified xsi:type="dcterms:W3CDTF">2017-06-29T08:47:00Z</dcterms:modified>
</cp:coreProperties>
</file>